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3" r:id="rId3"/>
    <p:sldMasterId id="2147483656" r:id="rId4"/>
  </p:sldMasterIdLst>
  <p:notesMasterIdLst>
    <p:notesMasterId r:id="rId58"/>
  </p:notesMasterIdLst>
  <p:handoutMasterIdLst>
    <p:handoutMasterId r:id="rId59"/>
  </p:handoutMasterIdLst>
  <p:sldIdLst>
    <p:sldId id="1463" r:id="rId5"/>
    <p:sldId id="1464" r:id="rId6"/>
    <p:sldId id="1501" r:id="rId7"/>
    <p:sldId id="1465" r:id="rId8"/>
    <p:sldId id="1466" r:id="rId9"/>
    <p:sldId id="1467" r:id="rId10"/>
    <p:sldId id="1468" r:id="rId11"/>
    <p:sldId id="1469" r:id="rId12"/>
    <p:sldId id="1470" r:id="rId13"/>
    <p:sldId id="1502" r:id="rId14"/>
    <p:sldId id="1471" r:id="rId15"/>
    <p:sldId id="1472" r:id="rId16"/>
    <p:sldId id="1473" r:id="rId17"/>
    <p:sldId id="1503" r:id="rId18"/>
    <p:sldId id="1514" r:id="rId19"/>
    <p:sldId id="1504" r:id="rId20"/>
    <p:sldId id="1515" r:id="rId21"/>
    <p:sldId id="1475" r:id="rId22"/>
    <p:sldId id="1476" r:id="rId23"/>
    <p:sldId id="1505" r:id="rId24"/>
    <p:sldId id="1477" r:id="rId25"/>
    <p:sldId id="1478" r:id="rId26"/>
    <p:sldId id="1506" r:id="rId27"/>
    <p:sldId id="1516" r:id="rId28"/>
    <p:sldId id="1507" r:id="rId29"/>
    <p:sldId id="1517" r:id="rId30"/>
    <p:sldId id="1518" r:id="rId31"/>
    <p:sldId id="1480" r:id="rId32"/>
    <p:sldId id="1481" r:id="rId33"/>
    <p:sldId id="1508" r:id="rId34"/>
    <p:sldId id="1482" r:id="rId35"/>
    <p:sldId id="1483" r:id="rId36"/>
    <p:sldId id="1509" r:id="rId37"/>
    <p:sldId id="1510" r:id="rId38"/>
    <p:sldId id="1519" r:id="rId39"/>
    <p:sldId id="1484" r:id="rId40"/>
    <p:sldId id="1520" r:id="rId41"/>
    <p:sldId id="1485" r:id="rId42"/>
    <p:sldId id="1511" r:id="rId43"/>
    <p:sldId id="1486" r:id="rId44"/>
    <p:sldId id="1487" r:id="rId45"/>
    <p:sldId id="1488" r:id="rId46"/>
    <p:sldId id="1489" r:id="rId47"/>
    <p:sldId id="1490" r:id="rId48"/>
    <p:sldId id="1512" r:id="rId49"/>
    <p:sldId id="1491" r:id="rId50"/>
    <p:sldId id="1492" r:id="rId51"/>
    <p:sldId id="1513" r:id="rId52"/>
    <p:sldId id="1493" r:id="rId53"/>
    <p:sldId id="1494" r:id="rId54"/>
    <p:sldId id="1521" r:id="rId55"/>
    <p:sldId id="1495" r:id="rId56"/>
    <p:sldId id="1462" r:id="rId57"/>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521415D9-36F7-43E2-AB2F-B90AF26B5E84}">
      <p14:sectionLst xmlns:p14="http://schemas.microsoft.com/office/powerpoint/2010/main">
        <p14:section name="默认节" id="{658425EC-3671-442C-95A1-128E96BA7F79}">
          <p14:sldIdLst>
            <p14:sldId id="1463"/>
            <p14:sldId id="1464"/>
            <p14:sldId id="1501"/>
            <p14:sldId id="1465"/>
            <p14:sldId id="1466"/>
            <p14:sldId id="1467"/>
            <p14:sldId id="1468"/>
            <p14:sldId id="1469"/>
            <p14:sldId id="1470"/>
            <p14:sldId id="1502"/>
            <p14:sldId id="1471"/>
            <p14:sldId id="1472"/>
            <p14:sldId id="1473"/>
            <p14:sldId id="1503"/>
            <p14:sldId id="1514"/>
            <p14:sldId id="1504"/>
            <p14:sldId id="1515"/>
          </p14:sldIdLst>
        </p14:section>
        <p14:section name="day09end" id="{63956D4A-379B-4687-BD05-E46F35B140E2}">
          <p14:sldIdLst>
            <p14:sldId id="1475"/>
            <p14:sldId id="1476"/>
            <p14:sldId id="1505"/>
            <p14:sldId id="1477"/>
            <p14:sldId id="1478"/>
            <p14:sldId id="1506"/>
            <p14:sldId id="1516"/>
            <p14:sldId id="1507"/>
            <p14:sldId id="1517"/>
            <p14:sldId id="1518"/>
            <p14:sldId id="1480"/>
            <p14:sldId id="1481"/>
            <p14:sldId id="1508"/>
            <p14:sldId id="1482"/>
            <p14:sldId id="1483"/>
            <p14:sldId id="1509"/>
            <p14:sldId id="1510"/>
            <p14:sldId id="1519"/>
            <p14:sldId id="1484"/>
            <p14:sldId id="1520"/>
            <p14:sldId id="1485"/>
            <p14:sldId id="1511"/>
            <p14:sldId id="1486"/>
            <p14:sldId id="1487"/>
            <p14:sldId id="1488"/>
            <p14:sldId id="1489"/>
            <p14:sldId id="1490"/>
            <p14:sldId id="1512"/>
            <p14:sldId id="1491"/>
            <p14:sldId id="1492"/>
            <p14:sldId id="1513"/>
            <p14:sldId id="1493"/>
            <p14:sldId id="1494"/>
            <p14:sldId id="1521"/>
            <p14:sldId id="1495"/>
            <p14:sldId id="1462"/>
          </p14:sldIdLst>
        </p14:section>
      </p14:sectionLst>
    </p:ext>
    <p:ext uri="{EFAFB233-063F-42B5-8137-9DF3F51BA10A}">
      <p15:sldGuideLst xmlns:p15="http://schemas.microsoft.com/office/powerpoint/2012/main">
        <p15:guide id="1" orient="horz" pos="1729">
          <p15:clr>
            <a:srgbClr val="A4A3A4"/>
          </p15:clr>
        </p15:guide>
        <p15:guide id="2" pos="2892">
          <p15:clr>
            <a:srgbClr val="A4A3A4"/>
          </p15:clr>
        </p15:guide>
      </p15:sldGuideLst>
    </p:ext>
    <p:ext uri="{2D200454-40CA-4A62-9FC3-DE9A4176ACB9}">
      <p15:notesGuideLst xmlns:p15="http://schemas.microsoft.com/office/powerpoint/2012/main">
        <p15:guide id="1" orient="horz" pos="3074">
          <p15:clr>
            <a:srgbClr val="A4A3A4"/>
          </p15:clr>
        </p15:guide>
        <p15:guide id="2" pos="216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 id="1" name="Microsoft Office User" initials="MO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8585"/>
    <a:srgbClr val="595959"/>
    <a:srgbClr val="B3B3B3"/>
    <a:srgbClr val="FF5F49"/>
    <a:srgbClr val="B3D9FF"/>
    <a:srgbClr val="79AFFF"/>
    <a:srgbClr val="EBF5FF"/>
    <a:srgbClr val="EBD9FF"/>
    <a:srgbClr val="FBD5D5"/>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2"/>
    <p:restoredTop sz="94355"/>
  </p:normalViewPr>
  <p:slideViewPr>
    <p:cSldViewPr>
      <p:cViewPr varScale="1">
        <p:scale>
          <a:sx n="186" d="100"/>
          <a:sy n="186" d="100"/>
        </p:scale>
        <p:origin x="488" y="184"/>
      </p:cViewPr>
      <p:guideLst>
        <p:guide orient="horz" pos="1729"/>
        <p:guide pos="2892"/>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3074"/>
        <p:guide pos="21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t>2023/8/22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t>2023/8/22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界限值正好是序列的中间部分 </a:t>
            </a:r>
          </a:p>
        </p:txBody>
      </p:sp>
      <p:sp>
        <p:nvSpPr>
          <p:cNvPr id="4" name="灯片编号占位符 3"/>
          <p:cNvSpPr>
            <a:spLocks noGrp="1"/>
          </p:cNvSpPr>
          <p:nvPr>
            <p:ph type="sldNum" sz="quarter" idx="5"/>
          </p:nvPr>
        </p:nvSpPr>
        <p:spPr/>
        <p:txBody>
          <a:bodyPr/>
          <a:lstStyle/>
          <a:p>
            <a:pPr>
              <a:defRPr/>
            </a:pPr>
            <a:fld id="{A14D5F60-C347-6D40-8E94-8EE9446EB09D}" type="slidenum">
              <a:rPr lang="zh-CN" altLang="en-US" smtClean="0"/>
              <a:t>47</a:t>
            </a:fld>
            <a:endParaRPr lang="zh-CN" altLang="en-US"/>
          </a:p>
        </p:txBody>
      </p:sp>
    </p:spTree>
    <p:extLst>
      <p:ext uri="{BB962C8B-B14F-4D97-AF65-F5344CB8AC3E}">
        <p14:creationId xmlns:p14="http://schemas.microsoft.com/office/powerpoint/2010/main" val="62486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theme" Target="../theme/theme1.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png"/><Relationship Id="rId15" Type="http://schemas.openxmlformats.org/officeDocument/2006/relationships/image" Target="../media/image13.emf"/><Relationship Id="rId10" Type="http://schemas.openxmlformats.org/officeDocument/2006/relationships/image" Target="../media/image8.emf"/><Relationship Id="rId19" Type="http://schemas.openxmlformats.org/officeDocument/2006/relationships/image" Target="../media/image17.emf"/><Relationship Id="rId4" Type="http://schemas.openxmlformats.org/officeDocument/2006/relationships/image" Target="../media/image2.emf"/><Relationship Id="rId9" Type="http://schemas.openxmlformats.org/officeDocument/2006/relationships/image" Target="../media/image7.emf"/><Relationship Id="rId14" Type="http://schemas.openxmlformats.org/officeDocument/2006/relationships/image" Target="../media/image1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9.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19.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p:spPr>
      </p:pic>
      <p:pic>
        <p:nvPicPr>
          <p:cNvPr id="1027"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p:spPr>
      </p:pic>
      <p:pic>
        <p:nvPicPr>
          <p:cNvPr id="1033" name="Picture 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p:spPr>
      </p:pic>
      <p:grpSp>
        <p:nvGrpSpPr>
          <p:cNvPr id="1034" name="组合 43"/>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p:spPr>
        </p:pic>
      </p:grpSp>
      <p:pic>
        <p:nvPicPr>
          <p:cNvPr id="1035" name="Picture 7"/>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p:spPr>
      </p:pic>
      <p:grpSp>
        <p:nvGrpSpPr>
          <p:cNvPr id="1036" name="组合 41"/>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p:spPr>
        </p:pic>
      </p:grpSp>
      <p:grpSp>
        <p:nvGrpSpPr>
          <p:cNvPr id="1037" name="组合 37"/>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p:spPr>
        </p:pic>
      </p:grpSp>
      <p:pic>
        <p:nvPicPr>
          <p:cNvPr id="1038" name="Picture 1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p:spPr>
      </p:pic>
      <p:grpSp>
        <p:nvGrpSpPr>
          <p:cNvPr id="1041" name="组合 46"/>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p:spPr>
        </p:pic>
      </p:grpSp>
      <p:grpSp>
        <p:nvGrpSpPr>
          <p:cNvPr id="1042" name="组合 38"/>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p:spPr>
        </p:pic>
      </p:grpSp>
      <p:grpSp>
        <p:nvGrpSpPr>
          <p:cNvPr id="1043" name="组合 42"/>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p:spPr>
        </p:pic>
      </p:grpSp>
      <p:grpSp>
        <p:nvGrpSpPr>
          <p:cNvPr id="1044" name="组合 1"/>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p:spPr>
        </p:pic>
      </p:grpSp>
      <p:grpSp>
        <p:nvGrpSpPr>
          <p:cNvPr id="1045" name="组合 49"/>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p:spPr>
        </p:pic>
      </p:grpSp>
      <p:pic>
        <p:nvPicPr>
          <p:cNvPr id="1046" name="Picture 9"/>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p:spPr>
      </p:pic>
      <p:grpSp>
        <p:nvGrpSpPr>
          <p:cNvPr id="1047" name="组合 45"/>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p:spPr>
        </p:pic>
      </p:grpSp>
      <p:grpSp>
        <p:nvGrpSpPr>
          <p:cNvPr id="1048" name="组合 44"/>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p:spPr>
        </p:pic>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defRPr/>
              </a:pPr>
              <a:endParaRPr lang="zh-CN" altLang="en-US">
                <a:latin typeface="Segoe UI" panose="020B0502040204020203" pitchFamily="34" charset="0"/>
                <a:ea typeface="微软雅黑" panose="020B0503020204020204"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2052"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p:spPr>
        <p:txBody>
          <a:bodyPr/>
          <a:lstStyle/>
          <a:p>
            <a:endParaRPr lang="zh-CN" altLang="en-US"/>
          </a:p>
        </p:txBody>
      </p:sp>
      <p:pic>
        <p:nvPicPr>
          <p:cNvPr id="2053"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3075"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p:spPr>
        <p:txBody>
          <a:bodyPr/>
          <a:lstStyle/>
          <a:p>
            <a:endParaRPr lang="zh-CN" altLang="en-US"/>
          </a:p>
        </p:txBody>
      </p:sp>
      <p:pic>
        <p:nvPicPr>
          <p:cNvPr id="3076"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baike.baidu.com/item/%E6%8F%92%E5%85%A5%E6%8E%92%E5%BA%8F%E6%B3%95/612261" TargetMode="External"/><Relationship Id="rId2" Type="http://schemas.openxmlformats.org/officeDocument/2006/relationships/hyperlink" Target="https://baike.baidu.com/item/%E6%8E%92%E5%BA%8F%E7%AE%97%E6%B3%95/5399605"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hyperlink" Target="https://baike.baidu.com/item/%E9%80%92%E5%BD%92/1740695"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hyperlink" Target="https://baike.baidu.com/item/%E9%80%92%E5%BD%92/1740695"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Alibaba PuHuiTi" pitchFamily="18" charset="-122"/>
                <a:ea typeface="Alibaba PuHuiTi" pitchFamily="18" charset="-122"/>
                <a:cs typeface="Alibaba PuHuiTi" pitchFamily="18"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Alibaba PuHuiTi" pitchFamily="18" charset="-122"/>
                <a:ea typeface="Alibaba PuHuiTi" pitchFamily="18" charset="-122"/>
                <a:cs typeface="Alibaba PuHuiTi" pitchFamily="18"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Alibaba PuHuiTi" pitchFamily="18" charset="-122"/>
                <a:ea typeface="Alibaba PuHuiTi" pitchFamily="18" charset="-122"/>
                <a:cs typeface="Alibaba PuHuiTi" pitchFamily="18" charset="-122"/>
              </a:rPr>
              <a:t>录</a:t>
            </a:r>
          </a:p>
        </p:txBody>
      </p:sp>
      <p:sp>
        <p:nvSpPr>
          <p:cNvPr id="8196" name="TextBox 9"/>
          <p:cNvSpPr txBox="1">
            <a:spLocks noChangeArrowheads="1"/>
          </p:cNvSpPr>
          <p:nvPr/>
        </p:nvSpPr>
        <p:spPr bwMode="auto">
          <a:xfrm>
            <a:off x="3707904" y="1403186"/>
            <a:ext cx="4319588" cy="218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Alibaba PuHuiTi" pitchFamily="18" charset="-122"/>
                <a:ea typeface="Alibaba PuHuiTi" pitchFamily="18" charset="-122"/>
                <a:cs typeface="Alibaba PuHuiTi" pitchFamily="18" charset="-122"/>
              </a:rPr>
              <a:t>排序算法的稳定性</a:t>
            </a:r>
            <a:endParaRPr lang="en-US" altLang="zh-CN" sz="1400" dirty="0">
              <a:solidFill>
                <a:srgbClr val="FF0000"/>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冒泡排序</a:t>
            </a:r>
            <a:endParaRPr lang="en-US" altLang="zh-CN" sz="1400" dirty="0">
              <a:solidFill>
                <a:srgbClr val="262626"/>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选择排序</a:t>
            </a:r>
            <a:endParaRPr lang="en-US" altLang="zh-CN" sz="1400" dirty="0">
              <a:solidFill>
                <a:srgbClr val="262626"/>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插入排序</a:t>
            </a:r>
            <a:endParaRPr lang="en-US" altLang="zh-CN" sz="1400" dirty="0">
              <a:solidFill>
                <a:srgbClr val="262626"/>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快速排序</a:t>
            </a:r>
            <a:endParaRPr lang="en-US" altLang="zh-CN" sz="1400" dirty="0">
              <a:solidFill>
                <a:srgbClr val="262626"/>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7. </a:t>
            </a:r>
            <a:r>
              <a:rPr lang="zh-CN" altLang="en-US" sz="2400" b="1" dirty="0">
                <a:solidFill>
                  <a:srgbClr val="595959"/>
                </a:solidFill>
                <a:latin typeface="Alibaba PuHuiTi" pitchFamily="18" charset="-122"/>
                <a:ea typeface="Alibaba PuHuiTi" pitchFamily="18" charset="-122"/>
                <a:cs typeface="Alibaba PuHuiTi" pitchFamily="18" charset="-122"/>
              </a:rPr>
              <a:t>冒泡排序</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7.1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冒泡排序的思想是什么</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冒泡排序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987574"/>
            <a:ext cx="8186857" cy="1477328"/>
          </a:xfrm>
          <a:prstGeom prst="rect">
            <a:avLst/>
          </a:prstGeom>
          <a:noFill/>
        </p:spPr>
        <p:txBody>
          <a:bodyPr wrap="none" rtlCol="0">
            <a:spAutoFit/>
          </a:bodyPr>
          <a:lstStyle/>
          <a:p>
            <a:pPr algn="l" fontAlgn="auto">
              <a:spcBef>
                <a:spcPts val="0"/>
              </a:spcBef>
              <a:spcAft>
                <a:spcPts val="0"/>
              </a:spcAft>
            </a:pPr>
            <a:r>
              <a:rPr kumimoji="1" lang="zh-CN" altLang="en-US" dirty="0">
                <a:latin typeface="Alibaba PuHuiTi" pitchFamily="18" charset="-122"/>
                <a:ea typeface="Alibaba PuHuiTi" pitchFamily="18" charset="-122"/>
                <a:cs typeface="Alibaba PuHuiTi" pitchFamily="18" charset="-122"/>
              </a:rPr>
              <a:t>什么是冒泡排序</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lang="zh-CN" altLang="en-US" sz="1200" dirty="0">
                <a:solidFill>
                  <a:srgbClr val="FF0000"/>
                </a:solidFill>
                <a:latin typeface="Alibaba PuHuiTi" pitchFamily="18" charset="-122"/>
                <a:ea typeface="Alibaba PuHuiTi" pitchFamily="18" charset="-122"/>
                <a:cs typeface="Alibaba PuHuiTi" pitchFamily="18" charset="-122"/>
              </a:rPr>
              <a:t>冒泡排序</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重复地走访过要排序的元素列，依次比较两个相邻的元素，如果顺序（如从大到小、首字母从从</a:t>
            </a:r>
            <a:r>
              <a:rPr lang="en-GB" altLang="zh-CN" sz="1200" dirty="0">
                <a:latin typeface="Alibaba PuHuiTi" pitchFamily="18" charset="-122"/>
                <a:ea typeface="Alibaba PuHuiTi" pitchFamily="18" charset="-122"/>
                <a:cs typeface="Alibaba PuHuiTi" pitchFamily="18" charset="-122"/>
              </a:rPr>
              <a:t>Z</a:t>
            </a:r>
            <a:r>
              <a:rPr lang="zh-CN" altLang="en-US" sz="1200" dirty="0">
                <a:latin typeface="Alibaba PuHuiTi" pitchFamily="18" charset="-122"/>
                <a:ea typeface="Alibaba PuHuiTi" pitchFamily="18" charset="-122"/>
                <a:cs typeface="Alibaba PuHuiTi" pitchFamily="18" charset="-122"/>
              </a:rPr>
              <a:t>到</a:t>
            </a:r>
            <a:r>
              <a:rPr lang="en-GB" altLang="zh-CN" sz="1200" dirty="0">
                <a:latin typeface="Alibaba PuHuiTi" pitchFamily="18" charset="-122"/>
                <a:ea typeface="Alibaba PuHuiTi" pitchFamily="18" charset="-122"/>
                <a:cs typeface="Alibaba PuHuiTi" pitchFamily="18" charset="-122"/>
              </a:rPr>
              <a:t>A</a:t>
            </a:r>
            <a:r>
              <a:rPr lang="zh-CN" altLang="en-GB"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错误</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lang="zh-CN" altLang="en-US" sz="1200" dirty="0">
                <a:latin typeface="Alibaba PuHuiTi" pitchFamily="18" charset="-122"/>
                <a:ea typeface="Alibaba PuHuiTi" pitchFamily="18" charset="-122"/>
                <a:cs typeface="Alibaba PuHuiTi" pitchFamily="18" charset="-122"/>
              </a:rPr>
              <a:t>就把他们交换过来。走访元素的工作是重复地进行直到没有相邻元素需要交换，也就是说该元素列已经排序完成</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lang="zh-CN" altLang="en-US" sz="1200" dirty="0">
                <a:latin typeface="Alibaba PuHuiTi" pitchFamily="18" charset="-122"/>
                <a:ea typeface="Alibaba PuHuiTi" pitchFamily="18" charset="-122"/>
                <a:cs typeface="Alibaba PuHuiTi" pitchFamily="18" charset="-122"/>
              </a:rPr>
              <a:t>这个算法的名字由来是因为越小的元素会经由交换慢慢“浮”到数列的顶端（升序或降序排列），就如同碳酸饮料中二</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lang="zh-CN" altLang="en-US" sz="1200" dirty="0">
                <a:latin typeface="Alibaba PuHuiTi" pitchFamily="18" charset="-122"/>
                <a:ea typeface="Alibaba PuHuiTi" pitchFamily="18" charset="-122"/>
                <a:cs typeface="Alibaba PuHuiTi" pitchFamily="18" charset="-122"/>
              </a:rPr>
              <a:t>氧化碳的气泡最终会上浮到顶端一样，故名“冒泡排序”</a:t>
            </a:r>
            <a:endParaRPr kumimoji="1" lang="zh-CN" altLang="en-US" sz="1200" dirty="0">
              <a:latin typeface="Alibaba PuHuiTi" pitchFamily="18" charset="-122"/>
              <a:ea typeface="Alibaba PuHuiTi" pitchFamily="18" charset="-122"/>
              <a:cs typeface="Alibaba PuHuiTi" pitchFamily="18" charset="-122"/>
            </a:endParaRPr>
          </a:p>
        </p:txBody>
      </p:sp>
      <p:pic>
        <p:nvPicPr>
          <p:cNvPr id="6" name="图片 5"/>
          <p:cNvPicPr>
            <a:picLocks noChangeAspect="1"/>
          </p:cNvPicPr>
          <p:nvPr/>
        </p:nvPicPr>
        <p:blipFill>
          <a:blip r:embed="rId2"/>
          <a:stretch>
            <a:fillRect/>
          </a:stretch>
        </p:blipFill>
        <p:spPr>
          <a:xfrm>
            <a:off x="1619672" y="2571750"/>
            <a:ext cx="1936874" cy="2394291"/>
          </a:xfrm>
          <a:prstGeom prst="rect">
            <a:avLst/>
          </a:prstGeom>
          <a:ln>
            <a:solidFill>
              <a:schemeClr val="tx1"/>
            </a:solidFill>
          </a:ln>
        </p:spPr>
      </p:pic>
      <p:sp>
        <p:nvSpPr>
          <p:cNvPr id="3" name="文本框 2">
            <a:extLst>
              <a:ext uri="{FF2B5EF4-FFF2-40B4-BE49-F238E27FC236}">
                <a16:creationId xmlns:a16="http://schemas.microsoft.com/office/drawing/2014/main" id="{849C08AE-D902-4558-8123-A312A0583244}"/>
              </a:ext>
            </a:extLst>
          </p:cNvPr>
          <p:cNvSpPr txBox="1"/>
          <p:nvPr/>
        </p:nvSpPr>
        <p:spPr>
          <a:xfrm>
            <a:off x="4375890" y="3147814"/>
            <a:ext cx="4228557" cy="1174360"/>
          </a:xfrm>
          <a:prstGeom prst="rect">
            <a:avLst/>
          </a:prstGeom>
          <a:noFill/>
        </p:spPr>
        <p:txBody>
          <a:bodyPr wrap="square" rtlCol="0">
            <a:spAutoFit/>
          </a:bodyPr>
          <a:lstStyle/>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大白话记忆：</a:t>
            </a:r>
            <a:endParaRPr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zh-CN" altLang="en-US" sz="1200" dirty="0">
                <a:solidFill>
                  <a:srgbClr val="FF0000"/>
                </a:solidFill>
                <a:latin typeface="Alibaba PuHuiTi" pitchFamily="18" charset="-122"/>
                <a:ea typeface="Alibaba PuHuiTi" pitchFamily="18" charset="-122"/>
                <a:cs typeface="Alibaba PuHuiTi" pitchFamily="18" charset="-122"/>
              </a:rPr>
              <a:t>相邻位置两个元素</a:t>
            </a:r>
            <a:r>
              <a:rPr lang="zh-CN" altLang="en-US" sz="1200" dirty="0">
                <a:latin typeface="Alibaba PuHuiTi" pitchFamily="18" charset="-122"/>
                <a:ea typeface="Alibaba PuHuiTi" pitchFamily="18" charset="-122"/>
                <a:cs typeface="Alibaba PuHuiTi" pitchFamily="18" charset="-122"/>
              </a:rPr>
              <a:t>比较</a:t>
            </a:r>
            <a:r>
              <a:rPr lang="en-US" altLang="zh-CN" sz="1200" dirty="0">
                <a:latin typeface="Alibaba PuHuiTi" pitchFamily="18" charset="-122"/>
                <a:ea typeface="Alibaba PuHuiTi" pitchFamily="18" charset="-122"/>
                <a:cs typeface="Alibaba PuHuiTi" pitchFamily="18" charset="-122"/>
              </a:rPr>
              <a:t>, </a:t>
            </a:r>
            <a:r>
              <a:rPr lang="zh-CN" altLang="en-US" sz="1200" dirty="0">
                <a:solidFill>
                  <a:srgbClr val="FF0000"/>
                </a:solidFill>
                <a:latin typeface="Alibaba PuHuiTi" pitchFamily="18" charset="-122"/>
                <a:ea typeface="Alibaba PuHuiTi" pitchFamily="18" charset="-122"/>
                <a:cs typeface="Alibaba PuHuiTi" pitchFamily="18" charset="-122"/>
              </a:rPr>
              <a:t>前面的元素</a:t>
            </a:r>
            <a:r>
              <a:rPr lang="zh-CN" altLang="en-US" sz="1200" dirty="0">
                <a:latin typeface="Alibaba PuHuiTi" pitchFamily="18" charset="-122"/>
                <a:ea typeface="Alibaba PuHuiTi" pitchFamily="18" charset="-122"/>
                <a:cs typeface="Alibaba PuHuiTi" pitchFamily="18" charset="-122"/>
              </a:rPr>
              <a:t>比</a:t>
            </a:r>
            <a:r>
              <a:rPr lang="zh-CN" altLang="en-US" sz="1200" dirty="0">
                <a:solidFill>
                  <a:srgbClr val="FF0000"/>
                </a:solidFill>
                <a:latin typeface="Alibaba PuHuiTi" pitchFamily="18" charset="-122"/>
                <a:ea typeface="Alibaba PuHuiTi" pitchFamily="18" charset="-122"/>
                <a:cs typeface="Alibaba PuHuiTi" pitchFamily="18" charset="-122"/>
              </a:rPr>
              <a:t>后面的元素</a:t>
            </a:r>
            <a:r>
              <a:rPr lang="zh-CN" altLang="en-US" sz="1200" dirty="0">
                <a:latin typeface="Alibaba PuHuiTi" pitchFamily="18" charset="-122"/>
                <a:ea typeface="Alibaba PuHuiTi" pitchFamily="18" charset="-122"/>
                <a:cs typeface="Alibaba PuHuiTi" pitchFamily="18" charset="-122"/>
              </a:rPr>
              <a:t>大则交换</a:t>
            </a:r>
            <a:r>
              <a:rPr lang="en-US" altLang="zh-CN" sz="1200" dirty="0">
                <a:latin typeface="Alibaba PuHuiTi" pitchFamily="18" charset="-122"/>
                <a:ea typeface="Alibaba PuHuiTi" pitchFamily="18" charset="-122"/>
                <a:cs typeface="Alibaba PuHuiTi" pitchFamily="18" charset="-122"/>
              </a:rPr>
              <a:t>, </a:t>
            </a:r>
            <a:r>
              <a:rPr lang="zh-CN" altLang="en-US" sz="1200" dirty="0">
                <a:latin typeface="Alibaba PuHuiTi" pitchFamily="18" charset="-122"/>
                <a:ea typeface="Alibaba PuHuiTi" pitchFamily="18" charset="-122"/>
                <a:cs typeface="Alibaba PuHuiTi" pitchFamily="18" charset="-122"/>
              </a:rPr>
              <a:t>把最大的数给找到</a:t>
            </a:r>
            <a:br>
              <a:rPr lang="zh-CN" altLang="en-US" sz="1200" dirty="0">
                <a:latin typeface="Alibaba PuHuiTi" pitchFamily="18" charset="-122"/>
                <a:ea typeface="Alibaba PuHuiTi" pitchFamily="18" charset="-122"/>
                <a:cs typeface="Alibaba PuHuiTi" pitchFamily="18" charset="-122"/>
              </a:rPr>
            </a:br>
            <a:r>
              <a:rPr lang="zh-CN" altLang="en-US" sz="1200" dirty="0">
                <a:latin typeface="Alibaba PuHuiTi" pitchFamily="18" charset="-122"/>
                <a:ea typeface="Alibaba PuHuiTi" pitchFamily="18" charset="-122"/>
                <a:cs typeface="Alibaba PuHuiTi" pitchFamily="18" charset="-122"/>
              </a:rPr>
              <a:t>经过一轮一轮的比较最终把序列给排序</a:t>
            </a:r>
            <a:endParaRPr kumimoji="1" lang="zh-CN" altLang="en-US" sz="1200"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冒泡排序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987574"/>
            <a:ext cx="2031325" cy="369332"/>
          </a:xfrm>
          <a:prstGeom prst="rect">
            <a:avLst/>
          </a:prstGeom>
          <a:noFill/>
        </p:spPr>
        <p:txBody>
          <a:bodyPr wrap="none" rtlCol="0">
            <a:spAutoFit/>
          </a:bodyPr>
          <a:lstStyle/>
          <a:p>
            <a:pPr algn="l" fontAlgn="auto">
              <a:spcBef>
                <a:spcPts val="0"/>
              </a:spcBef>
              <a:spcAft>
                <a:spcPts val="0"/>
              </a:spcAft>
            </a:pPr>
            <a:r>
              <a:rPr kumimoji="1" lang="zh-CN" altLang="en-US" dirty="0">
                <a:latin typeface="Alibaba PuHuiTi" pitchFamily="18" charset="-122"/>
                <a:ea typeface="Alibaba PuHuiTi" pitchFamily="18" charset="-122"/>
                <a:cs typeface="Alibaba PuHuiTi" pitchFamily="18" charset="-122"/>
              </a:rPr>
              <a:t>冒泡排序实现过程</a:t>
            </a:r>
            <a:endParaRPr lang="en-US" altLang="zh-CN" sz="1200" dirty="0">
              <a:latin typeface="Alibaba PuHuiTi" pitchFamily="18" charset="-122"/>
              <a:ea typeface="Alibaba PuHuiTi" pitchFamily="18" charset="-122"/>
              <a:cs typeface="Alibaba PuHuiTi" pitchFamily="18" charset="-122"/>
            </a:endParaRPr>
          </a:p>
        </p:txBody>
      </p:sp>
      <p:sp>
        <p:nvSpPr>
          <p:cNvPr id="3" name="矩形 2"/>
          <p:cNvSpPr/>
          <p:nvPr/>
        </p:nvSpPr>
        <p:spPr>
          <a:xfrm>
            <a:off x="758656" y="192367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7" name="矩形 6"/>
          <p:cNvSpPr/>
          <p:nvPr/>
        </p:nvSpPr>
        <p:spPr>
          <a:xfrm>
            <a:off x="1321723" y="192367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8" name="矩形 7"/>
          <p:cNvSpPr/>
          <p:nvPr/>
        </p:nvSpPr>
        <p:spPr>
          <a:xfrm>
            <a:off x="1888234" y="192367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9" name="矩形 8"/>
          <p:cNvSpPr/>
          <p:nvPr/>
        </p:nvSpPr>
        <p:spPr>
          <a:xfrm>
            <a:off x="2454745" y="1930651"/>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10" name="矩形 9"/>
          <p:cNvSpPr/>
          <p:nvPr/>
        </p:nvSpPr>
        <p:spPr>
          <a:xfrm>
            <a:off x="3005073" y="1930651"/>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4" name="文本框 3"/>
          <p:cNvSpPr txBox="1"/>
          <p:nvPr/>
        </p:nvSpPr>
        <p:spPr>
          <a:xfrm>
            <a:off x="628650" y="1557975"/>
            <a:ext cx="1452642"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升序排列以下数据</a:t>
            </a:r>
            <a:r>
              <a:rPr kumimoji="1" lang="en-US" altLang="zh-CN" sz="1200" dirty="0">
                <a:latin typeface="Alibaba PuHuiTi" pitchFamily="18" charset="-122"/>
                <a:ea typeface="Alibaba PuHuiTi" pitchFamily="18" charset="-122"/>
                <a:cs typeface="Alibaba PuHuiTi" pitchFamily="18" charset="-122"/>
              </a:rPr>
              <a:t>:</a:t>
            </a:r>
            <a:endParaRPr kumimoji="1" lang="zh-CN" altLang="en-US" sz="1200" dirty="0">
              <a:latin typeface="Alibaba PuHuiTi" pitchFamily="18" charset="-122"/>
              <a:ea typeface="Alibaba PuHuiTi" pitchFamily="18" charset="-122"/>
              <a:cs typeface="Alibaba PuHuiTi" pitchFamily="18" charset="-122"/>
            </a:endParaRPr>
          </a:p>
        </p:txBody>
      </p:sp>
      <p:sp>
        <p:nvSpPr>
          <p:cNvPr id="11" name="矩形 10"/>
          <p:cNvSpPr/>
          <p:nvPr/>
        </p:nvSpPr>
        <p:spPr>
          <a:xfrm>
            <a:off x="758656" y="307348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12" name="矩形 11"/>
          <p:cNvSpPr/>
          <p:nvPr/>
        </p:nvSpPr>
        <p:spPr>
          <a:xfrm>
            <a:off x="1321723" y="307348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13" name="矩形 12"/>
          <p:cNvSpPr/>
          <p:nvPr/>
        </p:nvSpPr>
        <p:spPr>
          <a:xfrm>
            <a:off x="1888234" y="307348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14" name="矩形 13"/>
          <p:cNvSpPr/>
          <p:nvPr/>
        </p:nvSpPr>
        <p:spPr>
          <a:xfrm>
            <a:off x="2454745" y="3080460"/>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15" name="矩形 14"/>
          <p:cNvSpPr/>
          <p:nvPr/>
        </p:nvSpPr>
        <p:spPr>
          <a:xfrm>
            <a:off x="3005073" y="3080460"/>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5" name="文本框 4"/>
          <p:cNvSpPr txBox="1"/>
          <p:nvPr/>
        </p:nvSpPr>
        <p:spPr>
          <a:xfrm>
            <a:off x="690205" y="2796238"/>
            <a:ext cx="99097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第一轮比较</a:t>
            </a:r>
            <a:r>
              <a:rPr kumimoji="1" lang="en-US" altLang="zh-CN" sz="1200" dirty="0">
                <a:latin typeface="Alibaba PuHuiTi" pitchFamily="18" charset="-122"/>
                <a:ea typeface="Alibaba PuHuiTi" pitchFamily="18" charset="-122"/>
                <a:cs typeface="Alibaba PuHuiTi" pitchFamily="18" charset="-122"/>
              </a:rPr>
              <a:t>:</a:t>
            </a:r>
            <a:endParaRPr kumimoji="1" lang="zh-CN" altLang="en-US" sz="1200" dirty="0">
              <a:latin typeface="Alibaba PuHuiTi" pitchFamily="18" charset="-122"/>
              <a:ea typeface="Alibaba PuHuiTi" pitchFamily="18" charset="-122"/>
              <a:cs typeface="Alibaba PuHuiTi" pitchFamily="18" charset="-122"/>
            </a:endParaRPr>
          </a:p>
        </p:txBody>
      </p:sp>
      <p:sp>
        <p:nvSpPr>
          <p:cNvPr id="19" name="矩形 18"/>
          <p:cNvSpPr/>
          <p:nvPr/>
        </p:nvSpPr>
        <p:spPr>
          <a:xfrm>
            <a:off x="786149" y="3085188"/>
            <a:ext cx="288032" cy="5643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20" name="矩形 19"/>
          <p:cNvSpPr/>
          <p:nvPr/>
        </p:nvSpPr>
        <p:spPr>
          <a:xfrm>
            <a:off x="1321723" y="3085187"/>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21" name="矩形 20"/>
          <p:cNvSpPr/>
          <p:nvPr/>
        </p:nvSpPr>
        <p:spPr>
          <a:xfrm>
            <a:off x="1325038" y="3089915"/>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22" name="矩形 21"/>
          <p:cNvSpPr/>
          <p:nvPr/>
        </p:nvSpPr>
        <p:spPr>
          <a:xfrm>
            <a:off x="1896325" y="3081700"/>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23" name="矩形 22"/>
          <p:cNvSpPr/>
          <p:nvPr/>
        </p:nvSpPr>
        <p:spPr>
          <a:xfrm>
            <a:off x="2454745" y="3089915"/>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24" name="矩形 23"/>
          <p:cNvSpPr/>
          <p:nvPr/>
        </p:nvSpPr>
        <p:spPr>
          <a:xfrm>
            <a:off x="3005073" y="3081700"/>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25" name="矩形 24"/>
          <p:cNvSpPr/>
          <p:nvPr/>
        </p:nvSpPr>
        <p:spPr>
          <a:xfrm>
            <a:off x="3005073" y="3073488"/>
            <a:ext cx="288032" cy="576063"/>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18" name="文本框 17"/>
          <p:cNvSpPr txBox="1"/>
          <p:nvPr/>
        </p:nvSpPr>
        <p:spPr>
          <a:xfrm>
            <a:off x="4139954" y="3239446"/>
            <a:ext cx="2409634"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第一轮比较了</a:t>
            </a:r>
            <a:r>
              <a:rPr kumimoji="1" lang="en-US" altLang="zh-CN" sz="1200" dirty="0">
                <a:solidFill>
                  <a:srgbClr val="FF0000"/>
                </a:solidFill>
                <a:latin typeface="Alibaba PuHuiTi" pitchFamily="18" charset="-122"/>
                <a:ea typeface="Alibaba PuHuiTi" pitchFamily="18" charset="-122"/>
                <a:cs typeface="Alibaba PuHuiTi" pitchFamily="18" charset="-122"/>
              </a:rPr>
              <a:t>4</a:t>
            </a:r>
            <a:r>
              <a:rPr kumimoji="1" lang="zh-CN" altLang="en-US" sz="1200" dirty="0">
                <a:solidFill>
                  <a:srgbClr val="FF0000"/>
                </a:solidFill>
                <a:latin typeface="Alibaba PuHuiTi" pitchFamily="18" charset="-122"/>
                <a:ea typeface="Alibaba PuHuiTi" pitchFamily="18" charset="-122"/>
                <a:cs typeface="Alibaba PuHuiTi" pitchFamily="18" charset="-122"/>
              </a:rPr>
              <a:t>次 找出了最大值</a:t>
            </a:r>
            <a:r>
              <a:rPr kumimoji="1" lang="en-US" altLang="zh-CN" sz="1200" dirty="0">
                <a:solidFill>
                  <a:srgbClr val="FF0000"/>
                </a:solidFill>
                <a:latin typeface="Alibaba PuHuiTi" pitchFamily="18" charset="-122"/>
                <a:ea typeface="Alibaba PuHuiTi" pitchFamily="18" charset="-122"/>
                <a:cs typeface="Alibaba PuHuiTi" pitchFamily="18" charset="-122"/>
              </a:rPr>
              <a:t>7</a:t>
            </a:r>
            <a:endParaRPr kumimoji="1" lang="zh-CN" altLang="en-US" sz="1200" dirty="0">
              <a:solidFill>
                <a:srgbClr val="FF0000"/>
              </a:solidFill>
              <a:latin typeface="Alibaba PuHuiTi" pitchFamily="18" charset="-122"/>
              <a:ea typeface="Alibaba PuHuiTi" pitchFamily="18" charset="-122"/>
              <a:cs typeface="Alibaba PuHuiTi" pitchFamily="18" charset="-122"/>
            </a:endParaRPr>
          </a:p>
        </p:txBody>
      </p:sp>
      <p:sp>
        <p:nvSpPr>
          <p:cNvPr id="28" name="矩形 27"/>
          <p:cNvSpPr/>
          <p:nvPr/>
        </p:nvSpPr>
        <p:spPr>
          <a:xfrm>
            <a:off x="758656" y="3952109"/>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29" name="矩形 28"/>
          <p:cNvSpPr/>
          <p:nvPr/>
        </p:nvSpPr>
        <p:spPr>
          <a:xfrm>
            <a:off x="1304545" y="3952621"/>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30" name="矩形 29"/>
          <p:cNvSpPr/>
          <p:nvPr/>
        </p:nvSpPr>
        <p:spPr>
          <a:xfrm>
            <a:off x="1888234" y="3957158"/>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31" name="矩形 30"/>
          <p:cNvSpPr/>
          <p:nvPr/>
        </p:nvSpPr>
        <p:spPr>
          <a:xfrm>
            <a:off x="2454745" y="3981777"/>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2" name="矩形 31"/>
          <p:cNvSpPr/>
          <p:nvPr/>
        </p:nvSpPr>
        <p:spPr>
          <a:xfrm>
            <a:off x="3038434" y="3994895"/>
            <a:ext cx="288032" cy="576063"/>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33" name="矩形 32"/>
          <p:cNvSpPr/>
          <p:nvPr/>
        </p:nvSpPr>
        <p:spPr>
          <a:xfrm>
            <a:off x="2454745" y="3975804"/>
            <a:ext cx="288032" cy="576063"/>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26" name="文本框 25"/>
          <p:cNvSpPr txBox="1"/>
          <p:nvPr/>
        </p:nvSpPr>
        <p:spPr>
          <a:xfrm>
            <a:off x="690205" y="3679836"/>
            <a:ext cx="99097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第二轮比较</a:t>
            </a:r>
            <a:r>
              <a:rPr kumimoji="1" lang="en-US" altLang="zh-CN" sz="1200" dirty="0">
                <a:latin typeface="Alibaba PuHuiTi" pitchFamily="18" charset="-122"/>
                <a:ea typeface="Alibaba PuHuiTi" pitchFamily="18" charset="-122"/>
                <a:cs typeface="Alibaba PuHuiTi" pitchFamily="18" charset="-122"/>
              </a:rPr>
              <a:t>:</a:t>
            </a:r>
            <a:endParaRPr kumimoji="1" lang="zh-CN" altLang="en-US" sz="1200" dirty="0">
              <a:latin typeface="Alibaba PuHuiTi" pitchFamily="18" charset="-122"/>
              <a:ea typeface="Alibaba PuHuiTi" pitchFamily="18" charset="-122"/>
              <a:cs typeface="Alibaba PuHuiTi" pitchFamily="18" charset="-122"/>
            </a:endParaRPr>
          </a:p>
        </p:txBody>
      </p:sp>
      <p:sp>
        <p:nvSpPr>
          <p:cNvPr id="35" name="矩形 34"/>
          <p:cNvSpPr/>
          <p:nvPr/>
        </p:nvSpPr>
        <p:spPr>
          <a:xfrm>
            <a:off x="1902498" y="3965370"/>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4" name="文本框 33"/>
          <p:cNvSpPr txBox="1"/>
          <p:nvPr/>
        </p:nvSpPr>
        <p:spPr>
          <a:xfrm>
            <a:off x="4193628" y="4225159"/>
            <a:ext cx="2409634"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第二轮比较了</a:t>
            </a:r>
            <a:r>
              <a:rPr kumimoji="1" lang="en-US" altLang="zh-CN" sz="1200" dirty="0">
                <a:solidFill>
                  <a:srgbClr val="FF0000"/>
                </a:solidFill>
                <a:latin typeface="Alibaba PuHuiTi" pitchFamily="18" charset="-122"/>
                <a:ea typeface="Alibaba PuHuiTi" pitchFamily="18" charset="-122"/>
                <a:cs typeface="Alibaba PuHuiTi" pitchFamily="18" charset="-122"/>
              </a:rPr>
              <a:t>3</a:t>
            </a:r>
            <a:r>
              <a:rPr kumimoji="1" lang="zh-CN" altLang="en-US" sz="1200" dirty="0">
                <a:solidFill>
                  <a:srgbClr val="FF0000"/>
                </a:solidFill>
                <a:latin typeface="Alibaba PuHuiTi" pitchFamily="18" charset="-122"/>
                <a:ea typeface="Alibaba PuHuiTi" pitchFamily="18" charset="-122"/>
                <a:cs typeface="Alibaba PuHuiTi" pitchFamily="18" charset="-122"/>
              </a:rPr>
              <a:t>次 找出了次大值</a:t>
            </a:r>
            <a:r>
              <a:rPr kumimoji="1" lang="en-US" altLang="zh-CN" sz="1200" dirty="0">
                <a:solidFill>
                  <a:srgbClr val="FF0000"/>
                </a:solidFill>
                <a:latin typeface="Alibaba PuHuiTi" pitchFamily="18" charset="-122"/>
                <a:ea typeface="Alibaba PuHuiTi" pitchFamily="18" charset="-122"/>
                <a:cs typeface="Alibaba PuHuiTi" pitchFamily="18" charset="-122"/>
              </a:rPr>
              <a:t>5</a:t>
            </a:r>
            <a:endParaRPr kumimoji="1" lang="zh-CN" altLang="en-US" sz="1200" dirty="0">
              <a:solidFill>
                <a:srgbClr val="FF0000"/>
              </a:solidFill>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1" nodeType="click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arn(inVertical)">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grpId="1" nodeType="clickEffect">
                                  <p:stCondLst>
                                    <p:cond delay="0"/>
                                  </p:stCondLst>
                                  <p:childTnLst>
                                    <p:animEffect transition="out" filter="wipe(down)">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linds(horizontal)">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barn(inVertical)">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xit" presetSubtype="4" fill="hold" grpId="1" nodeType="clickEffect">
                                  <p:stCondLst>
                                    <p:cond delay="0"/>
                                  </p:stCondLst>
                                  <p:childTnLst>
                                    <p:animEffect transition="out" filter="wipe(down)">
                                      <p:cBhvr>
                                        <p:cTn id="69" dur="500"/>
                                        <p:tgtEl>
                                          <p:spTgt spid="14"/>
                                        </p:tgtEl>
                                      </p:cBhvr>
                                    </p:animEffect>
                                    <p:set>
                                      <p:cBhvr>
                                        <p:cTn id="70" dur="1" fill="hold">
                                          <p:stCondLst>
                                            <p:cond delay="499"/>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checkerboard(across)">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circle(in)">
                                      <p:cBhvr>
                                        <p:cTn id="80" dur="20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4" fill="hold" grpId="1" nodeType="clickEffect">
                                  <p:stCondLst>
                                    <p:cond delay="0"/>
                                  </p:stCondLst>
                                  <p:childTnLst>
                                    <p:animEffect transition="out" filter="wipe(down)">
                                      <p:cBhvr>
                                        <p:cTn id="106" dur="500"/>
                                        <p:tgtEl>
                                          <p:spTgt spid="30"/>
                                        </p:tgtEl>
                                      </p:cBhvr>
                                    </p:animEffect>
                                    <p:set>
                                      <p:cBhvr>
                                        <p:cTn id="107" dur="1" fill="hold">
                                          <p:stCondLst>
                                            <p:cond delay="499"/>
                                          </p:stCondLst>
                                        </p:cTn>
                                        <p:tgtEl>
                                          <p:spTgt spid="3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barn(inVertical)">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barn(inVertical)">
                                      <p:cBhvr>
                                        <p:cTn id="117" dur="5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34">
                                            <p:txEl>
                                              <p:pRg st="0" end="0"/>
                                            </p:txEl>
                                          </p:spTgt>
                                        </p:tgtEl>
                                        <p:attrNameLst>
                                          <p:attrName>style.visibility</p:attrName>
                                        </p:attrNameLst>
                                      </p:cBhvr>
                                      <p:to>
                                        <p:strVal val="visible"/>
                                      </p:to>
                                    </p:set>
                                    <p:anim calcmode="lin" valueType="num">
                                      <p:cBhvr additive="base">
                                        <p:cTn id="1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7" grpId="0" bldLvl="0" animBg="1"/>
      <p:bldP spid="8" grpId="0" bldLvl="0" animBg="1"/>
      <p:bldP spid="9" grpId="0" bldLvl="0" animBg="1"/>
      <p:bldP spid="10" grpId="0" bldLvl="0" animBg="1"/>
      <p:bldP spid="4" grpId="0"/>
      <p:bldP spid="11" grpId="0" bldLvl="0" animBg="1"/>
      <p:bldP spid="11" grpId="1" bldLvl="0" animBg="1"/>
      <p:bldP spid="12" grpId="0" bldLvl="0" animBg="1"/>
      <p:bldP spid="13" grpId="0" bldLvl="0" animBg="1"/>
      <p:bldP spid="14" grpId="0" bldLvl="0" animBg="1"/>
      <p:bldP spid="14" grpId="1" bldLvl="0" animBg="1"/>
      <p:bldP spid="15" grpId="0" bldLvl="0" animBg="1"/>
      <p:bldP spid="5" grpId="0"/>
      <p:bldP spid="19" grpId="0" bldLvl="0" animBg="1"/>
      <p:bldP spid="20" grpId="0" bldLvl="0" animBg="1"/>
      <p:bldP spid="20" grpId="1" bldLvl="0" animBg="1"/>
      <p:bldP spid="21" grpId="0" bldLvl="0" animBg="1"/>
      <p:bldP spid="22" grpId="0" bldLvl="0" animBg="1"/>
      <p:bldP spid="23" grpId="0" bldLvl="0" animBg="1"/>
      <p:bldP spid="24" grpId="0" bldLvl="0" animBg="1"/>
      <p:bldP spid="25" grpId="0" bldLvl="0" animBg="1"/>
      <p:bldP spid="18" grpId="0"/>
      <p:bldP spid="28" grpId="0" bldLvl="0" animBg="1"/>
      <p:bldP spid="29" grpId="0" bldLvl="0" animBg="1"/>
      <p:bldP spid="30" grpId="0" bldLvl="0" animBg="1"/>
      <p:bldP spid="30" grpId="1" bldLvl="0" animBg="1"/>
      <p:bldP spid="31" grpId="0" bldLvl="0" animBg="1"/>
      <p:bldP spid="32" grpId="0" bldLvl="0" animBg="1"/>
      <p:bldP spid="33" grpId="0" bldLvl="0" animBg="1"/>
      <p:bldP spid="26" grpId="0"/>
      <p:bldP spid="3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冒泡排序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987574"/>
            <a:ext cx="2031325" cy="369332"/>
          </a:xfrm>
          <a:prstGeom prst="rect">
            <a:avLst/>
          </a:prstGeom>
          <a:noFill/>
        </p:spPr>
        <p:txBody>
          <a:bodyPr wrap="none" rtlCol="0">
            <a:spAutoFit/>
          </a:bodyPr>
          <a:lstStyle/>
          <a:p>
            <a:pPr algn="l" fontAlgn="auto">
              <a:spcBef>
                <a:spcPts val="0"/>
              </a:spcBef>
              <a:spcAft>
                <a:spcPts val="0"/>
              </a:spcAft>
            </a:pPr>
            <a:r>
              <a:rPr kumimoji="1" lang="zh-CN" altLang="en-US" dirty="0">
                <a:latin typeface="Alibaba PuHuiTi" pitchFamily="18" charset="-122"/>
                <a:ea typeface="Alibaba PuHuiTi" pitchFamily="18" charset="-122"/>
                <a:cs typeface="Alibaba PuHuiTi" pitchFamily="18" charset="-122"/>
              </a:rPr>
              <a:t>冒泡排序实现过程</a:t>
            </a:r>
            <a:endParaRPr lang="en-US" altLang="zh-CN" sz="1200" dirty="0">
              <a:latin typeface="Alibaba PuHuiTi" pitchFamily="18" charset="-122"/>
              <a:ea typeface="Alibaba PuHuiTi" pitchFamily="18" charset="-122"/>
              <a:cs typeface="Alibaba PuHuiTi" pitchFamily="18" charset="-122"/>
            </a:endParaRPr>
          </a:p>
        </p:txBody>
      </p:sp>
      <p:sp>
        <p:nvSpPr>
          <p:cNvPr id="3" name="矩形 2"/>
          <p:cNvSpPr/>
          <p:nvPr/>
        </p:nvSpPr>
        <p:spPr>
          <a:xfrm>
            <a:off x="758656" y="192367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7" name="矩形 6"/>
          <p:cNvSpPr/>
          <p:nvPr/>
        </p:nvSpPr>
        <p:spPr>
          <a:xfrm>
            <a:off x="1321723" y="192367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8" name="矩形 7"/>
          <p:cNvSpPr/>
          <p:nvPr/>
        </p:nvSpPr>
        <p:spPr>
          <a:xfrm>
            <a:off x="1888234" y="192367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9" name="矩形 8"/>
          <p:cNvSpPr/>
          <p:nvPr/>
        </p:nvSpPr>
        <p:spPr>
          <a:xfrm>
            <a:off x="2454745" y="1930651"/>
            <a:ext cx="288032" cy="569091"/>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10" name="矩形 9"/>
          <p:cNvSpPr/>
          <p:nvPr/>
        </p:nvSpPr>
        <p:spPr>
          <a:xfrm>
            <a:off x="3005073" y="1930651"/>
            <a:ext cx="288032" cy="569091"/>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4" name="文本框 3"/>
          <p:cNvSpPr txBox="1"/>
          <p:nvPr/>
        </p:nvSpPr>
        <p:spPr>
          <a:xfrm>
            <a:off x="698935" y="1653652"/>
            <a:ext cx="99097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第三轮比较</a:t>
            </a:r>
            <a:r>
              <a:rPr kumimoji="1" lang="en-US" altLang="zh-CN" sz="1200" dirty="0">
                <a:latin typeface="Alibaba PuHuiTi" pitchFamily="18" charset="-122"/>
                <a:ea typeface="Alibaba PuHuiTi" pitchFamily="18" charset="-122"/>
                <a:cs typeface="Alibaba PuHuiTi" pitchFamily="18" charset="-122"/>
              </a:rPr>
              <a:t>:</a:t>
            </a:r>
            <a:endParaRPr kumimoji="1" lang="zh-CN" altLang="en-US" sz="1200" dirty="0">
              <a:latin typeface="Alibaba PuHuiTi" pitchFamily="18" charset="-122"/>
              <a:ea typeface="Alibaba PuHuiTi" pitchFamily="18" charset="-122"/>
              <a:cs typeface="Alibaba PuHuiTi" pitchFamily="18" charset="-122"/>
            </a:endParaRPr>
          </a:p>
        </p:txBody>
      </p:sp>
      <p:sp>
        <p:nvSpPr>
          <p:cNvPr id="16" name="矩形 15"/>
          <p:cNvSpPr/>
          <p:nvPr/>
        </p:nvSpPr>
        <p:spPr>
          <a:xfrm>
            <a:off x="758656" y="3300214"/>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36" name="矩形 35"/>
          <p:cNvSpPr/>
          <p:nvPr/>
        </p:nvSpPr>
        <p:spPr>
          <a:xfrm>
            <a:off x="1325503" y="1923678"/>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7" name="矩形 36"/>
          <p:cNvSpPr/>
          <p:nvPr/>
        </p:nvSpPr>
        <p:spPr>
          <a:xfrm>
            <a:off x="1887306" y="1923679"/>
            <a:ext cx="288032" cy="593902"/>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6" name="文本框 5"/>
          <p:cNvSpPr txBox="1"/>
          <p:nvPr/>
        </p:nvSpPr>
        <p:spPr>
          <a:xfrm>
            <a:off x="3995936" y="2073209"/>
            <a:ext cx="265329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第三轮比较了</a:t>
            </a:r>
            <a:r>
              <a:rPr kumimoji="1" lang="en-US" altLang="zh-CN" sz="1200" dirty="0">
                <a:solidFill>
                  <a:srgbClr val="FF0000"/>
                </a:solidFill>
                <a:latin typeface="Alibaba PuHuiTi" pitchFamily="18" charset="-122"/>
                <a:ea typeface="Alibaba PuHuiTi" pitchFamily="18" charset="-122"/>
                <a:cs typeface="Alibaba PuHuiTi" pitchFamily="18" charset="-122"/>
              </a:rPr>
              <a:t>2</a:t>
            </a:r>
            <a:r>
              <a:rPr kumimoji="1" lang="zh-CN" altLang="en-US" sz="1200" dirty="0">
                <a:solidFill>
                  <a:srgbClr val="FF0000"/>
                </a:solidFill>
                <a:latin typeface="Alibaba PuHuiTi" pitchFamily="18" charset="-122"/>
                <a:ea typeface="Alibaba PuHuiTi" pitchFamily="18" charset="-122"/>
                <a:cs typeface="Alibaba PuHuiTi" pitchFamily="18" charset="-122"/>
              </a:rPr>
              <a:t>次  找出了第三大值</a:t>
            </a:r>
            <a:r>
              <a:rPr kumimoji="1" lang="en-US" altLang="zh-CN" sz="1200" dirty="0">
                <a:solidFill>
                  <a:srgbClr val="FF0000"/>
                </a:solidFill>
                <a:latin typeface="Alibaba PuHuiTi" pitchFamily="18" charset="-122"/>
                <a:ea typeface="Alibaba PuHuiTi" pitchFamily="18" charset="-122"/>
                <a:cs typeface="Alibaba PuHuiTi" pitchFamily="18" charset="-122"/>
              </a:rPr>
              <a:t>4</a:t>
            </a:r>
            <a:r>
              <a:rPr kumimoji="1" lang="zh-CN" altLang="en-US" sz="1200" dirty="0">
                <a:solidFill>
                  <a:srgbClr val="FF0000"/>
                </a:solidFill>
                <a:latin typeface="Alibaba PuHuiTi" pitchFamily="18" charset="-122"/>
                <a:ea typeface="Alibaba PuHuiTi" pitchFamily="18" charset="-122"/>
                <a:cs typeface="Alibaba PuHuiTi" pitchFamily="18" charset="-122"/>
              </a:rPr>
              <a:t> </a:t>
            </a:r>
          </a:p>
        </p:txBody>
      </p:sp>
      <p:sp>
        <p:nvSpPr>
          <p:cNvPr id="38" name="矩形 37"/>
          <p:cNvSpPr/>
          <p:nvPr/>
        </p:nvSpPr>
        <p:spPr>
          <a:xfrm>
            <a:off x="1321723" y="3299176"/>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9" name="矩形 38"/>
          <p:cNvSpPr/>
          <p:nvPr/>
        </p:nvSpPr>
        <p:spPr>
          <a:xfrm>
            <a:off x="1887306" y="3300213"/>
            <a:ext cx="288032" cy="576063"/>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40" name="矩形 39"/>
          <p:cNvSpPr/>
          <p:nvPr/>
        </p:nvSpPr>
        <p:spPr>
          <a:xfrm>
            <a:off x="2430233" y="3316982"/>
            <a:ext cx="288032" cy="576063"/>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41" name="矩形 40"/>
          <p:cNvSpPr/>
          <p:nvPr/>
        </p:nvSpPr>
        <p:spPr>
          <a:xfrm>
            <a:off x="2973160" y="3316982"/>
            <a:ext cx="288032" cy="576063"/>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42" name="矩形 41"/>
          <p:cNvSpPr/>
          <p:nvPr/>
        </p:nvSpPr>
        <p:spPr>
          <a:xfrm>
            <a:off x="767155" y="3299175"/>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43" name="矩形 42"/>
          <p:cNvSpPr/>
          <p:nvPr/>
        </p:nvSpPr>
        <p:spPr>
          <a:xfrm>
            <a:off x="1328811" y="3308079"/>
            <a:ext cx="288032" cy="576063"/>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17" name="文本框 16"/>
          <p:cNvSpPr txBox="1"/>
          <p:nvPr/>
        </p:nvSpPr>
        <p:spPr>
          <a:xfrm>
            <a:off x="694589" y="3039983"/>
            <a:ext cx="99097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第四轮比较</a:t>
            </a:r>
            <a:r>
              <a:rPr kumimoji="1" lang="en-US" altLang="zh-CN" sz="1200" dirty="0">
                <a:latin typeface="Alibaba PuHuiTi" pitchFamily="18" charset="-122"/>
                <a:ea typeface="Alibaba PuHuiTi" pitchFamily="18" charset="-122"/>
                <a:cs typeface="Alibaba PuHuiTi" pitchFamily="18" charset="-122"/>
              </a:rPr>
              <a:t>:</a:t>
            </a:r>
            <a:endParaRPr kumimoji="1" lang="zh-CN" altLang="en-US" sz="1200" dirty="0">
              <a:latin typeface="Alibaba PuHuiTi" pitchFamily="18" charset="-122"/>
              <a:ea typeface="Alibaba PuHuiTi" pitchFamily="18" charset="-122"/>
              <a:cs typeface="Alibaba PuHuiTi" pitchFamily="18" charset="-122"/>
            </a:endParaRPr>
          </a:p>
        </p:txBody>
      </p:sp>
      <p:sp>
        <p:nvSpPr>
          <p:cNvPr id="27" name="矩形 26"/>
          <p:cNvSpPr/>
          <p:nvPr/>
        </p:nvSpPr>
        <p:spPr>
          <a:xfrm>
            <a:off x="765125" y="3298136"/>
            <a:ext cx="288032" cy="576063"/>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45" name="矩形 44"/>
          <p:cNvSpPr/>
          <p:nvPr/>
        </p:nvSpPr>
        <p:spPr>
          <a:xfrm>
            <a:off x="1321723" y="3316982"/>
            <a:ext cx="288032" cy="576063"/>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44" name="文本框 43"/>
          <p:cNvSpPr txBox="1"/>
          <p:nvPr/>
        </p:nvSpPr>
        <p:spPr>
          <a:xfrm>
            <a:off x="3995936" y="3494342"/>
            <a:ext cx="2518638"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第四轮比较了</a:t>
            </a:r>
            <a:r>
              <a:rPr kumimoji="1" lang="en-US" altLang="zh-CN" sz="1200" dirty="0">
                <a:solidFill>
                  <a:srgbClr val="FF0000"/>
                </a:solidFill>
                <a:latin typeface="Alibaba PuHuiTi" pitchFamily="18" charset="-122"/>
                <a:ea typeface="Alibaba PuHuiTi" pitchFamily="18" charset="-122"/>
                <a:cs typeface="Alibaba PuHuiTi" pitchFamily="18" charset="-122"/>
              </a:rPr>
              <a:t>1</a:t>
            </a:r>
            <a:r>
              <a:rPr kumimoji="1" lang="zh-CN" altLang="en-US" sz="1200" dirty="0">
                <a:solidFill>
                  <a:srgbClr val="FF0000"/>
                </a:solidFill>
                <a:latin typeface="Alibaba PuHuiTi" pitchFamily="18" charset="-122"/>
                <a:ea typeface="Alibaba PuHuiTi" pitchFamily="18" charset="-122"/>
                <a:cs typeface="Alibaba PuHuiTi" pitchFamily="18" charset="-122"/>
              </a:rPr>
              <a:t>次  最终确定了顺序</a:t>
            </a:r>
          </a:p>
        </p:txBody>
      </p:sp>
      <p:sp>
        <p:nvSpPr>
          <p:cNvPr id="46" name="文本框 45"/>
          <p:cNvSpPr txBox="1"/>
          <p:nvPr/>
        </p:nvSpPr>
        <p:spPr>
          <a:xfrm>
            <a:off x="673099" y="4318558"/>
            <a:ext cx="3215945"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冒泡排序</a:t>
            </a:r>
            <a:r>
              <a:rPr kumimoji="1" lang="en-US" altLang="zh-CN" sz="1200" dirty="0">
                <a:solidFill>
                  <a:srgbClr val="FF0000"/>
                </a:solidFill>
                <a:latin typeface="Alibaba PuHuiTi" pitchFamily="18" charset="-122"/>
                <a:ea typeface="Alibaba PuHuiTi" pitchFamily="18" charset="-122"/>
                <a:cs typeface="Alibaba PuHuiTi" pitchFamily="18" charset="-122"/>
              </a:rPr>
              <a:t>:</a:t>
            </a:r>
            <a:r>
              <a:rPr kumimoji="1" lang="zh-CN" altLang="en-US" sz="1200" dirty="0">
                <a:solidFill>
                  <a:srgbClr val="FF0000"/>
                </a:solidFill>
                <a:latin typeface="Alibaba PuHuiTi" pitchFamily="18" charset="-122"/>
                <a:ea typeface="Alibaba PuHuiTi" pitchFamily="18" charset="-122"/>
                <a:cs typeface="Alibaba PuHuiTi" pitchFamily="18" charset="-122"/>
              </a:rPr>
              <a:t> 对</a:t>
            </a:r>
            <a:r>
              <a:rPr kumimoji="1" lang="en-US" altLang="zh-CN" sz="1200" dirty="0">
                <a:solidFill>
                  <a:srgbClr val="FF0000"/>
                </a:solidFill>
                <a:latin typeface="Alibaba PuHuiTi" pitchFamily="18" charset="-122"/>
                <a:ea typeface="Alibaba PuHuiTi" pitchFamily="18" charset="-122"/>
                <a:cs typeface="Alibaba PuHuiTi" pitchFamily="18" charset="-122"/>
              </a:rPr>
              <a:t>5</a:t>
            </a:r>
            <a:r>
              <a:rPr kumimoji="1" lang="zh-CN" altLang="en-US" sz="1200" dirty="0">
                <a:solidFill>
                  <a:srgbClr val="FF0000"/>
                </a:solidFill>
                <a:latin typeface="Alibaba PuHuiTi" pitchFamily="18" charset="-122"/>
                <a:ea typeface="Alibaba PuHuiTi" pitchFamily="18" charset="-122"/>
                <a:cs typeface="Alibaba PuHuiTi" pitchFamily="18" charset="-122"/>
              </a:rPr>
              <a:t>个数字排序一共进行了</a:t>
            </a:r>
            <a:r>
              <a:rPr kumimoji="1" lang="en-US" altLang="zh-CN" sz="1200" dirty="0">
                <a:solidFill>
                  <a:srgbClr val="FF0000"/>
                </a:solidFill>
                <a:latin typeface="Alibaba PuHuiTi" pitchFamily="18" charset="-122"/>
                <a:ea typeface="Alibaba PuHuiTi" pitchFamily="18" charset="-122"/>
                <a:cs typeface="Alibaba PuHuiTi" pitchFamily="18" charset="-122"/>
              </a:rPr>
              <a:t>4</a:t>
            </a:r>
            <a:r>
              <a:rPr kumimoji="1" lang="zh-CN" altLang="en-US" sz="1200" dirty="0">
                <a:solidFill>
                  <a:srgbClr val="FF0000"/>
                </a:solidFill>
                <a:latin typeface="Alibaba PuHuiTi" pitchFamily="18" charset="-122"/>
                <a:ea typeface="Alibaba PuHuiTi" pitchFamily="18" charset="-122"/>
                <a:cs typeface="Alibaba PuHuiTi" pitchFamily="18" charset="-122"/>
              </a:rPr>
              <a:t>轮遍历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arn(inVertical)">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arn(inVertical)">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1"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4" fill="hold" grpId="0" nodeType="clickEffect">
                                  <p:stCondLst>
                                    <p:cond delay="0"/>
                                  </p:stCondLst>
                                  <p:childTnLst>
                                    <p:animEffect transition="out" filter="wipe(down)">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barn(inVertical)">
                                      <p:cBhvr>
                                        <p:cTn id="63" dur="500"/>
                                        <p:tgtEl>
                                          <p:spTgt spid="42"/>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barn(inVertical)">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7" grpId="0" bldLvl="0" animBg="1"/>
      <p:bldP spid="7" grpId="1" bldLvl="0" animBg="1"/>
      <p:bldP spid="8" grpId="0" bldLvl="0" animBg="1"/>
      <p:bldP spid="9" grpId="0" bldLvl="0" animBg="1"/>
      <p:bldP spid="10" grpId="0" bldLvl="0" animBg="1"/>
      <p:bldP spid="4" grpId="0"/>
      <p:bldP spid="16" grpId="0" bldLvl="0" animBg="1"/>
      <p:bldP spid="16" grpId="1" bldLvl="0" animBg="1"/>
      <p:bldP spid="36" grpId="0" bldLvl="0" animBg="1"/>
      <p:bldP spid="37" grpId="0" bldLvl="0" animBg="1"/>
      <p:bldP spid="6" grpId="1"/>
      <p:bldP spid="38" grpId="0" bldLvl="0" animBg="1"/>
      <p:bldP spid="39" grpId="0" bldLvl="0" animBg="1"/>
      <p:bldP spid="40" grpId="0" bldLvl="0" animBg="1"/>
      <p:bldP spid="41" grpId="0" bldLvl="0" animBg="1"/>
      <p:bldP spid="42" grpId="0" bldLvl="0" animBg="1"/>
      <p:bldP spid="43" grpId="0" bldLvl="0" animBg="1"/>
      <p:bldP spid="17" grpId="0"/>
      <p:bldP spid="27" grpId="0" bldLvl="0" animBg="1"/>
      <p:bldP spid="45" grpId="0" bldLvl="0" animBg="1"/>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8. </a:t>
            </a:r>
            <a:r>
              <a:rPr lang="zh-CN" altLang="en-US" sz="2400" b="1" dirty="0">
                <a:solidFill>
                  <a:srgbClr val="595959"/>
                </a:solidFill>
                <a:latin typeface="Alibaba PuHuiTi" pitchFamily="18" charset="-122"/>
                <a:ea typeface="Alibaba PuHuiTi" pitchFamily="18" charset="-122"/>
                <a:cs typeface="Alibaba PuHuiTi" pitchFamily="18" charset="-122"/>
              </a:rPr>
              <a:t>冒泡排序的代码实现</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8.1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冒泡排序的代码实现步骤</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8. </a:t>
            </a:r>
            <a:r>
              <a:rPr lang="zh-CN" altLang="en-US" sz="2400" b="1" dirty="0">
                <a:solidFill>
                  <a:srgbClr val="595959"/>
                </a:solidFill>
                <a:latin typeface="Alibaba PuHuiTi" pitchFamily="18" charset="-122"/>
                <a:ea typeface="Alibaba PuHuiTi" pitchFamily="18" charset="-122"/>
                <a:cs typeface="Alibaba PuHuiTi" pitchFamily="18" charset="-122"/>
              </a:rPr>
              <a:t>冒泡排序的代码实现</a:t>
            </a:r>
          </a:p>
        </p:txBody>
      </p:sp>
      <p:sp>
        <p:nvSpPr>
          <p:cNvPr id="2" name="TextBox 3">
            <a:extLst>
              <a:ext uri="{FF2B5EF4-FFF2-40B4-BE49-F238E27FC236}">
                <a16:creationId xmlns:a16="http://schemas.microsoft.com/office/drawing/2014/main" id="{610A6F31-7B54-E9DA-D5CC-5EEBF8138115}"/>
              </a:ext>
            </a:extLst>
          </p:cNvPr>
          <p:cNvSpPr txBox="1"/>
          <p:nvPr/>
        </p:nvSpPr>
        <p:spPr>
          <a:xfrm>
            <a:off x="755576" y="774905"/>
            <a:ext cx="4680520" cy="4154984"/>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def </a:t>
            </a:r>
            <a:r>
              <a:rPr lang="en" altLang="zh-CN" sz="1200" dirty="0" err="1">
                <a:solidFill>
                  <a:srgbClr val="00627A"/>
                </a:solidFill>
                <a:latin typeface="Alibaba PuHuiTi" pitchFamily="18" charset="-122"/>
                <a:ea typeface="Alibaba PuHuiTi" pitchFamily="18" charset="-122"/>
                <a:cs typeface="Alibaba PuHuiTi" pitchFamily="18" charset="-122"/>
              </a:rPr>
              <a:t>bubble_sort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冒泡排序</a:t>
            </a:r>
            <a:r>
              <a:rPr lang="en-US" altLang="zh-CN" sz="1200" i="1" dirty="0">
                <a:solidFill>
                  <a:srgbClr val="8C8C8C"/>
                </a:solidFill>
                <a:latin typeface="Alibaba PuHuiTi" pitchFamily="18" charset="-122"/>
                <a:ea typeface="Alibaba PuHuiTi" pitchFamily="18" charset="-122"/>
                <a:cs typeface="Alibaba PuHuiTi" pitchFamily="18" charset="-122"/>
              </a:rPr>
              <a:t>"""</a:t>
            </a:r>
            <a:br>
              <a:rPr lang="en-US" altLang="zh-CN" sz="1200" i="1" dirty="0">
                <a:solidFill>
                  <a:srgbClr val="8C8C8C"/>
                </a:solidFill>
                <a:latin typeface="Alibaba PuHuiTi" pitchFamily="18" charset="-122"/>
                <a:ea typeface="Alibaba PuHuiTi" pitchFamily="18" charset="-122"/>
                <a:cs typeface="Alibaba PuHuiTi" pitchFamily="18" charset="-122"/>
              </a:rPr>
            </a:br>
            <a:br>
              <a:rPr lang="en-US" altLang="zh-CN" sz="1200" i="1" dirty="0">
                <a:solidFill>
                  <a:srgbClr val="8C8C8C"/>
                </a:solidFill>
                <a:latin typeface="Alibaba PuHuiTi" pitchFamily="18" charset="-122"/>
                <a:ea typeface="Alibaba PuHuiTi" pitchFamily="18" charset="-122"/>
                <a:cs typeface="Alibaba PuHuiTi" pitchFamily="18" charset="-122"/>
              </a:rPr>
            </a:br>
            <a:r>
              <a:rPr lang="en-US" altLang="zh-CN" sz="1200" i="1" dirty="0">
                <a:solidFill>
                  <a:srgbClr val="8C8C8C"/>
                </a:solidFill>
                <a:latin typeface="Alibaba PuHuiTi" pitchFamily="18" charset="-122"/>
                <a:ea typeface="Alibaba PuHuiTi" pitchFamily="18" charset="-122"/>
                <a:cs typeface="Alibaba PuHuiTi" pitchFamily="18" charset="-122"/>
              </a:rPr>
              <a:t>    # </a:t>
            </a:r>
            <a:r>
              <a:rPr lang="zh-CN" altLang="en-US" sz="1200" i="1" dirty="0">
                <a:solidFill>
                  <a:srgbClr val="8C8C8C"/>
                </a:solidFill>
                <a:latin typeface="Alibaba PuHuiTi" pitchFamily="18" charset="-122"/>
                <a:ea typeface="Alibaba PuHuiTi" pitchFamily="18" charset="-122"/>
                <a:cs typeface="Alibaba PuHuiTi" pitchFamily="18" charset="-122"/>
              </a:rPr>
              <a:t>数列的长度</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latin typeface="Alibaba PuHuiTi" pitchFamily="18" charset="-122"/>
                <a:ea typeface="Alibaba PuHuiTi" pitchFamily="18" charset="-122"/>
                <a:cs typeface="Alibaba PuHuiTi" pitchFamily="18" charset="-122"/>
              </a:rPr>
              <a:t>n = </a:t>
            </a:r>
            <a:r>
              <a:rPr lang="en" altLang="zh-CN" sz="1200" dirty="0" err="1">
                <a:solidFill>
                  <a:srgbClr val="000080"/>
                </a:solidFill>
                <a:latin typeface="Alibaba PuHuiTi" pitchFamily="18" charset="-122"/>
                <a:ea typeface="Alibaba PuHuiTi" pitchFamily="18" charset="-122"/>
                <a:cs typeface="Alibaba PuHuiTi" pitchFamily="18" charset="-122"/>
              </a:rPr>
              <a:t>len</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外层循环控制 轮次</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a:latin typeface="Alibaba PuHuiTi" pitchFamily="18" charset="-122"/>
                <a:ea typeface="Alibaba PuHuiTi" pitchFamily="18" charset="-122"/>
                <a:cs typeface="Alibaba PuHuiTi" pitchFamily="18" charset="-122"/>
              </a:rPr>
              <a:t>j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a:t>
            </a:r>
            <a:r>
              <a:rPr lang="en" altLang="zh-CN" sz="1200" dirty="0">
                <a:solidFill>
                  <a:srgbClr val="1750EB"/>
                </a:solidFill>
                <a:latin typeface="Alibaba PuHuiTi" pitchFamily="18" charset="-122"/>
                <a:ea typeface="Alibaba PuHuiTi" pitchFamily="18" charset="-122"/>
                <a:cs typeface="Alibaba PuHuiTi" pitchFamily="18" charset="-122"/>
              </a:rPr>
              <a:t>0</a:t>
            </a:r>
            <a:r>
              <a:rPr lang="en" altLang="zh-CN" sz="1200" dirty="0">
                <a:latin typeface="Alibaba PuHuiTi" pitchFamily="18" charset="-122"/>
                <a:ea typeface="Alibaba PuHuiTi" pitchFamily="18" charset="-122"/>
                <a:cs typeface="Alibaba PuHuiTi" pitchFamily="18" charset="-122"/>
              </a:rPr>
              <a:t>, n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计数</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latin typeface="Alibaba PuHuiTi" pitchFamily="18" charset="-122"/>
                <a:ea typeface="Alibaba PuHuiTi" pitchFamily="18" charset="-122"/>
                <a:cs typeface="Alibaba PuHuiTi" pitchFamily="18" charset="-122"/>
              </a:rPr>
              <a:t>count = </a:t>
            </a:r>
            <a:r>
              <a:rPr lang="en" altLang="zh-CN" sz="1200" dirty="0">
                <a:solidFill>
                  <a:srgbClr val="1750EB"/>
                </a:solidFill>
                <a:latin typeface="Alibaba PuHuiTi" pitchFamily="18" charset="-122"/>
                <a:ea typeface="Alibaba PuHuiTi" pitchFamily="18" charset="-122"/>
                <a:cs typeface="Alibaba PuHuiTi" pitchFamily="18" charset="-122"/>
              </a:rPr>
              <a:t>0</a:t>
            </a:r>
            <a:br>
              <a:rPr lang="en" altLang="zh-CN" sz="1200" dirty="0">
                <a:solidFill>
                  <a:srgbClr val="1750EB"/>
                </a:solidFill>
                <a:latin typeface="Alibaba PuHuiTi" pitchFamily="18" charset="-122"/>
                <a:ea typeface="Alibaba PuHuiTi" pitchFamily="18" charset="-122"/>
                <a:cs typeface="Alibaba PuHuiTi" pitchFamily="18" charset="-122"/>
              </a:rPr>
            </a:br>
            <a:br>
              <a:rPr lang="en" altLang="zh-CN" sz="1200" dirty="0">
                <a:solidFill>
                  <a:srgbClr val="1750EB"/>
                </a:solidFill>
                <a:latin typeface="Alibaba PuHuiTi" pitchFamily="18" charset="-122"/>
                <a:ea typeface="Alibaba PuHuiTi" pitchFamily="18" charset="-122"/>
                <a:cs typeface="Alibaba PuHuiTi" pitchFamily="18" charset="-122"/>
              </a:rPr>
            </a:br>
            <a:r>
              <a:rPr lang="en" altLang="zh-CN" sz="1200" dirty="0">
                <a:solidFill>
                  <a:srgbClr val="1750EB"/>
                </a:solidFill>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内层循环控制 比较次数</a:t>
            </a:r>
            <a:r>
              <a:rPr lang="en-US"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相邻位置</a:t>
            </a:r>
            <a:r>
              <a:rPr lang="en-US" altLang="zh-CN" sz="1200" i="1" dirty="0">
                <a:solidFill>
                  <a:srgbClr val="8C8C8C"/>
                </a:solidFill>
                <a:latin typeface="Alibaba PuHuiTi" pitchFamily="18" charset="-122"/>
                <a:ea typeface="Alibaba PuHuiTi" pitchFamily="18" charset="-122"/>
                <a:cs typeface="Alibaba PuHuiTi" pitchFamily="18" charset="-122"/>
              </a:rPr>
              <a:t>2</a:t>
            </a:r>
            <a:r>
              <a:rPr lang="zh-CN" altLang="en-US" sz="1200" i="1" dirty="0">
                <a:solidFill>
                  <a:srgbClr val="8C8C8C"/>
                </a:solidFill>
                <a:latin typeface="Alibaba PuHuiTi" pitchFamily="18" charset="-122"/>
                <a:ea typeface="Alibaba PuHuiTi" pitchFamily="18" charset="-122"/>
                <a:cs typeface="Alibaba PuHuiTi" pitchFamily="18" charset="-122"/>
              </a:rPr>
              <a:t>个元素比较次数</a:t>
            </a:r>
            <a:r>
              <a:rPr lang="en-US" altLang="zh-CN" sz="1200" i="1" dirty="0">
                <a:solidFill>
                  <a:srgbClr val="8C8C8C"/>
                </a:solidFill>
                <a:latin typeface="Alibaba PuHuiTi" pitchFamily="18" charset="-122"/>
                <a:ea typeface="Alibaba PuHuiTi" pitchFamily="18" charset="-122"/>
                <a:cs typeface="Alibaba PuHuiTi" pitchFamily="18" charset="-122"/>
              </a:rPr>
              <a:t>)</a:t>
            </a:r>
            <a:br>
              <a:rPr lang="en-US" altLang="zh-CN" sz="1200" i="1" dirty="0">
                <a:solidFill>
                  <a:srgbClr val="8C8C8C"/>
                </a:solidFill>
                <a:latin typeface="Alibaba PuHuiTi" pitchFamily="18" charset="-122"/>
                <a:ea typeface="Alibaba PuHuiTi" pitchFamily="18" charset="-122"/>
                <a:cs typeface="Alibaba PuHuiTi" pitchFamily="18" charset="-122"/>
              </a:rPr>
            </a:br>
            <a:r>
              <a:rPr lang="en-US" altLang="zh-CN"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a:t>
            </a:r>
            <a:r>
              <a:rPr lang="en" altLang="zh-CN" sz="1200" dirty="0">
                <a:solidFill>
                  <a:srgbClr val="1750EB"/>
                </a:solidFill>
                <a:latin typeface="Alibaba PuHuiTi" pitchFamily="18" charset="-122"/>
                <a:ea typeface="Alibaba PuHuiTi" pitchFamily="18" charset="-122"/>
                <a:cs typeface="Alibaba PuHuiTi" pitchFamily="18" charset="-122"/>
              </a:rPr>
              <a:t>0</a:t>
            </a:r>
            <a:r>
              <a:rPr lang="en" altLang="zh-CN" sz="1200" dirty="0">
                <a:latin typeface="Alibaba PuHuiTi" pitchFamily="18" charset="-122"/>
                <a:ea typeface="Alibaba PuHuiTi" pitchFamily="18" charset="-122"/>
                <a:cs typeface="Alibaba PuHuiTi" pitchFamily="18" charset="-122"/>
              </a:rPr>
              <a:t>, n - j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比较相邻的两个数字 </a:t>
            </a: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符合要求交换位置</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&gt;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count += </a:t>
            </a:r>
            <a:r>
              <a:rPr lang="en" altLang="zh-CN" sz="1200" dirty="0">
                <a:solidFill>
                  <a:srgbClr val="1750EB"/>
                </a:solidFill>
                <a:latin typeface="Alibaba PuHuiTi" pitchFamily="18" charset="-122"/>
                <a:ea typeface="Alibaba PuHuiTi" pitchFamily="18" charset="-122"/>
                <a:cs typeface="Alibaba PuHuiTi" pitchFamily="18" charset="-122"/>
              </a:rPr>
              <a:t>1</a:t>
            </a:r>
            <a:br>
              <a:rPr lang="en" altLang="zh-CN" sz="1200" dirty="0">
                <a:solidFill>
                  <a:srgbClr val="1750EB"/>
                </a:solidFill>
                <a:latin typeface="Alibaba PuHuiTi" pitchFamily="18" charset="-122"/>
                <a:ea typeface="Alibaba PuHuiTi" pitchFamily="18" charset="-122"/>
                <a:cs typeface="Alibaba PuHuiTi" pitchFamily="18" charset="-122"/>
              </a:rPr>
            </a:br>
            <a:br>
              <a:rPr lang="en" altLang="zh-CN" sz="1200" dirty="0">
                <a:solidFill>
                  <a:srgbClr val="1750EB"/>
                </a:solidFill>
                <a:latin typeface="Alibaba PuHuiTi" pitchFamily="18" charset="-122"/>
                <a:ea typeface="Alibaba PuHuiTi" pitchFamily="18" charset="-122"/>
                <a:cs typeface="Alibaba PuHuiTi" pitchFamily="18" charset="-122"/>
              </a:rPr>
            </a:br>
            <a:r>
              <a:rPr lang="en" altLang="zh-CN" sz="1200" dirty="0">
                <a:solidFill>
                  <a:srgbClr val="1750EB"/>
                </a:solidFill>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若遍历一遍没有数字交换 说明序列有序 退出外层循环</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a:latin typeface="Alibaba PuHuiTi" pitchFamily="18" charset="-122"/>
                <a:ea typeface="Alibaba PuHuiTi" pitchFamily="18" charset="-122"/>
                <a:cs typeface="Alibaba PuHuiTi" pitchFamily="18" charset="-122"/>
              </a:rPr>
              <a:t>count == </a:t>
            </a:r>
            <a:r>
              <a:rPr lang="en" altLang="zh-CN" sz="1200" dirty="0">
                <a:solidFill>
                  <a:srgbClr val="1750EB"/>
                </a:solidFill>
                <a:latin typeface="Alibaba PuHuiTi" pitchFamily="18" charset="-122"/>
                <a:ea typeface="Alibaba PuHuiTi" pitchFamily="18" charset="-122"/>
                <a:cs typeface="Alibaba PuHuiTi" pitchFamily="18" charset="-122"/>
              </a:rPr>
              <a:t>0</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break</a:t>
            </a:r>
            <a:endParaRPr kumimoji="0" sz="12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sym typeface="+mn-ea"/>
            </a:endParaRPr>
          </a:p>
        </p:txBody>
      </p:sp>
      <p:sp>
        <p:nvSpPr>
          <p:cNvPr id="4" name="TextBox 3">
            <a:extLst>
              <a:ext uri="{FF2B5EF4-FFF2-40B4-BE49-F238E27FC236}">
                <a16:creationId xmlns:a16="http://schemas.microsoft.com/office/drawing/2014/main" id="{14AFC95F-2B79-86F9-418A-76C14671E8F0}"/>
              </a:ext>
            </a:extLst>
          </p:cNvPr>
          <p:cNvSpPr txBox="1"/>
          <p:nvPr/>
        </p:nvSpPr>
        <p:spPr>
          <a:xfrm>
            <a:off x="5796136" y="1923678"/>
            <a:ext cx="2808312" cy="830997"/>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a:latin typeface="Alibaba PuHuiTi" pitchFamily="18" charset="-122"/>
                <a:ea typeface="Alibaba PuHuiTi" pitchFamily="18" charset="-122"/>
                <a:cs typeface="Alibaba PuHuiTi" pitchFamily="18" charset="-122"/>
              </a:rPr>
              <a:t>__name__ == </a:t>
            </a:r>
            <a:r>
              <a:rPr lang="en" altLang="zh-CN" sz="1200" dirty="0">
                <a:solidFill>
                  <a:srgbClr val="067D17"/>
                </a:solidFill>
                <a:latin typeface="Alibaba PuHuiTi" pitchFamily="18" charset="-122"/>
                <a:ea typeface="Alibaba PuHuiTi" pitchFamily="18" charset="-122"/>
                <a:cs typeface="Alibaba PuHuiTi" pitchFamily="18" charset="-122"/>
              </a:rPr>
              <a:t>'__main__'</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5</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3</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4</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7</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2</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bubble_sort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i="1" dirty="0">
                <a:solidFill>
                  <a:srgbClr val="8C8C8C"/>
                </a:solidFill>
                <a:latin typeface="Alibaba PuHuiTi" pitchFamily="18" charset="-122"/>
                <a:ea typeface="Alibaba PuHuiTi" pitchFamily="18" charset="-122"/>
                <a:cs typeface="Alibaba PuHuiTi" pitchFamily="18" charset="-122"/>
              </a:rPr>
            </a:br>
            <a:r>
              <a:rPr lang="en" altLang="zh-CN"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0080"/>
                </a:solidFill>
                <a:latin typeface="Alibaba PuHuiTi" pitchFamily="18" charset="-122"/>
                <a:ea typeface="Alibaba PuHuiTi" pitchFamily="18" charset="-122"/>
                <a:cs typeface="Alibaba PuHuiTi" pitchFamily="18" charset="-122"/>
              </a:rPr>
              <a:t>print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endParaRPr kumimoji="0" sz="12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sym typeface="+mn-ea"/>
            </a:endParaRPr>
          </a:p>
        </p:txBody>
      </p:sp>
    </p:spTree>
    <p:extLst>
      <p:ext uri="{BB962C8B-B14F-4D97-AF65-F5344CB8AC3E}">
        <p14:creationId xmlns:p14="http://schemas.microsoft.com/office/powerpoint/2010/main" val="241627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9.</a:t>
            </a:r>
            <a:r>
              <a:rPr lang="zh-CN" altLang="en-US" sz="2400" b="1" dirty="0">
                <a:solidFill>
                  <a:srgbClr val="595959"/>
                </a:solidFill>
                <a:latin typeface="Alibaba PuHuiTi" pitchFamily="18" charset="-122"/>
                <a:ea typeface="Alibaba PuHuiTi" pitchFamily="18" charset="-122"/>
                <a:cs typeface="Alibaba PuHuiTi" pitchFamily="18" charset="-122"/>
              </a:rPr>
              <a:t>冒泡排序的稳定性</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9.1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冒泡排序的稳定性是怎样的</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228716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总结</a:t>
            </a:r>
            <a:endParaRPr kumimoji="0" lang="zh-TW" altLang="zh-CN" sz="2400" b="1" i="0" u="none" strike="noStrike" kern="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prstClr val="white"/>
                </a:solidFill>
                <a:effectLst/>
                <a:uLnTx/>
                <a:uFillTx/>
                <a:latin typeface="Alibaba PuHuiTi" pitchFamily="18" charset="-122"/>
                <a:ea typeface="Alibaba PuHuiTi" pitchFamily="18" charset="-122"/>
                <a:cs typeface="Alibaba PuHuiTi" pitchFamily="18" charset="-122"/>
              </a:rPr>
              <a:t>总结</a:t>
            </a:r>
            <a:endParaRPr kumimoji="0" lang="zh-TW" altLang="zh-CN" sz="3600" b="0" i="0" u="none" strike="noStrike" kern="0" cap="none" spc="0" normalizeH="0" baseline="0" noProof="0" dirty="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6" name="TextBox 7">
            <a:extLst>
              <a:ext uri="{FF2B5EF4-FFF2-40B4-BE49-F238E27FC236}">
                <a16:creationId xmlns:a16="http://schemas.microsoft.com/office/drawing/2014/main" id="{E0303FA4-49C3-569F-07C5-0DB2142767D9}"/>
              </a:ext>
            </a:extLst>
          </p:cNvPr>
          <p:cNvSpPr txBox="1">
            <a:spLocks noChangeArrowheads="1"/>
          </p:cNvSpPr>
          <p:nvPr/>
        </p:nvSpPr>
        <p:spPr bwMode="auto">
          <a:xfrm>
            <a:off x="3099630" y="877009"/>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1</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、冒泡算法时间复杂度</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12" name="TextBox 7">
            <a:extLst>
              <a:ext uri="{FF2B5EF4-FFF2-40B4-BE49-F238E27FC236}">
                <a16:creationId xmlns:a16="http://schemas.microsoft.com/office/drawing/2014/main" id="{A97E8039-537F-770D-25C6-99458D4DB4FB}"/>
              </a:ext>
            </a:extLst>
          </p:cNvPr>
          <p:cNvSpPr txBox="1">
            <a:spLocks noChangeArrowheads="1"/>
          </p:cNvSpPr>
          <p:nvPr/>
        </p:nvSpPr>
        <p:spPr bwMode="auto">
          <a:xfrm>
            <a:off x="3098881" y="2433837"/>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dirty="0">
                <a:solidFill>
                  <a:prstClr val="black"/>
                </a:solidFill>
                <a:latin typeface="Alibaba PuHuiTi" pitchFamily="18" charset="-122"/>
                <a:ea typeface="Alibaba PuHuiTi" pitchFamily="18" charset="-122"/>
                <a:cs typeface="Alibaba PuHuiTi" pitchFamily="18" charset="-122"/>
              </a:rPr>
              <a:t>2</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、冒泡算法是稳定性算法吗？</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7" name="TextBox 7">
            <a:extLst>
              <a:ext uri="{FF2B5EF4-FFF2-40B4-BE49-F238E27FC236}">
                <a16:creationId xmlns:a16="http://schemas.microsoft.com/office/drawing/2014/main" id="{7E15471E-977D-D450-7944-B0265D31BAC0}"/>
              </a:ext>
            </a:extLst>
          </p:cNvPr>
          <p:cNvSpPr txBox="1">
            <a:spLocks noChangeArrowheads="1"/>
          </p:cNvSpPr>
          <p:nvPr/>
        </p:nvSpPr>
        <p:spPr bwMode="auto">
          <a:xfrm>
            <a:off x="3491622" y="1243289"/>
            <a:ext cx="5184650" cy="62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最差时间复杂度 </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a:t>
            </a:r>
            <a:r>
              <a:rPr lang="en-US" altLang="zh-CN" sz="1200" dirty="0">
                <a:solidFill>
                  <a:srgbClr val="FF0000"/>
                </a:solidFill>
                <a:latin typeface="Alibaba PuHuiTi" pitchFamily="18" charset="-122"/>
                <a:ea typeface="Alibaba PuHuiTi" pitchFamily="18" charset="-122"/>
                <a:cs typeface="Alibaba PuHuiTi" pitchFamily="18" charset="-122"/>
              </a:rPr>
              <a:t>O(n</a:t>
            </a:r>
            <a:r>
              <a:rPr lang="en-US" altLang="zh-CN" sz="1200" baseline="30000" dirty="0">
                <a:solidFill>
                  <a:srgbClr val="FF0000"/>
                </a:solidFill>
                <a:latin typeface="Alibaba PuHuiTi" pitchFamily="18" charset="-122"/>
                <a:ea typeface="Alibaba PuHuiTi" pitchFamily="18" charset="-122"/>
                <a:cs typeface="Alibaba PuHuiTi" pitchFamily="18" charset="-122"/>
              </a:rPr>
              <a:t>2</a:t>
            </a:r>
            <a:r>
              <a:rPr lang="en-US" altLang="zh-CN" sz="1200" dirty="0">
                <a:solidFill>
                  <a:srgbClr val="FF0000"/>
                </a:solidFill>
                <a:latin typeface="Alibaba PuHuiTi" pitchFamily="18" charset="-122"/>
                <a:ea typeface="Alibaba PuHuiTi" pitchFamily="18" charset="-122"/>
                <a:cs typeface="Alibaba PuHuiTi" pitchFamily="18" charset="-122"/>
              </a:rPr>
              <a:t>)</a:t>
            </a:r>
          </a:p>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最优时间复杂度 </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a:t>
            </a:r>
            <a:r>
              <a:rPr lang="en-US" altLang="zh-CN" sz="1200" dirty="0">
                <a:solidFill>
                  <a:srgbClr val="FF0000"/>
                </a:solidFill>
                <a:latin typeface="Alibaba PuHuiTi" pitchFamily="18" charset="-122"/>
                <a:ea typeface="Alibaba PuHuiTi" pitchFamily="18" charset="-122"/>
                <a:cs typeface="Alibaba PuHuiTi" pitchFamily="18" charset="-122"/>
              </a:rPr>
              <a:t>O(n)</a:t>
            </a:r>
            <a:r>
              <a:rPr lang="zh-CN" altLang="en-US" sz="1200" dirty="0">
                <a:solidFill>
                  <a:srgbClr val="FF0000"/>
                </a:solidFill>
                <a:latin typeface="Alibaba PuHuiTi" pitchFamily="18" charset="-122"/>
                <a:ea typeface="Alibaba PuHuiTi" pitchFamily="18" charset="-122"/>
                <a:cs typeface="Alibaba PuHuiTi" pitchFamily="18" charset="-122"/>
              </a:rPr>
              <a:t> </a:t>
            </a:r>
            <a:endParaRPr lang="en-US" altLang="zh-CN" sz="1200" dirty="0">
              <a:solidFill>
                <a:srgbClr val="FF0000"/>
              </a:solidFill>
              <a:latin typeface="Alibaba PuHuiTi" pitchFamily="18" charset="-122"/>
              <a:ea typeface="Alibaba PuHuiTi" pitchFamily="18" charset="-122"/>
              <a:cs typeface="Alibaba PuHuiTi" pitchFamily="18" charset="-122"/>
            </a:endParaRPr>
          </a:p>
        </p:txBody>
      </p:sp>
      <p:sp>
        <p:nvSpPr>
          <p:cNvPr id="11" name="TextBox 7">
            <a:extLst>
              <a:ext uri="{FF2B5EF4-FFF2-40B4-BE49-F238E27FC236}">
                <a16:creationId xmlns:a16="http://schemas.microsoft.com/office/drawing/2014/main" id="{5A0A9A39-7CE9-EA01-0BA4-3E60B5DDCF0C}"/>
              </a:ext>
            </a:extLst>
          </p:cNvPr>
          <p:cNvSpPr txBox="1">
            <a:spLocks noChangeArrowheads="1"/>
          </p:cNvSpPr>
          <p:nvPr/>
        </p:nvSpPr>
        <p:spPr bwMode="auto">
          <a:xfrm>
            <a:off x="3521690" y="2787774"/>
            <a:ext cx="4578552" cy="62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遍历一遍发现没有任何元素发生了位置交换</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终止排序</a:t>
            </a:r>
            <a:endParaRPr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算法稳定性 </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a:t>
            </a:r>
            <a:r>
              <a:rPr lang="zh-CN" altLang="en-US" sz="1200" dirty="0">
                <a:solidFill>
                  <a:srgbClr val="FF0000"/>
                </a:solidFill>
                <a:latin typeface="Alibaba PuHuiTi" pitchFamily="18" charset="-122"/>
                <a:ea typeface="Alibaba PuHuiTi" pitchFamily="18" charset="-122"/>
                <a:cs typeface="Alibaba PuHuiTi" pitchFamily="18" charset="-122"/>
              </a:rPr>
              <a:t>稳定算法</a:t>
            </a:r>
          </a:p>
        </p:txBody>
      </p:sp>
    </p:spTree>
    <p:extLst>
      <p:ext uri="{BB962C8B-B14F-4D97-AF65-F5344CB8AC3E}">
        <p14:creationId xmlns:p14="http://schemas.microsoft.com/office/powerpoint/2010/main" val="41620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Alibaba PuHuiTi" pitchFamily="18" charset="-122"/>
                <a:ea typeface="Alibaba PuHuiTi" pitchFamily="18" charset="-122"/>
                <a:cs typeface="Alibaba PuHuiTi" pitchFamily="18"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Alibaba PuHuiTi" pitchFamily="18" charset="-122"/>
                <a:ea typeface="Alibaba PuHuiTi" pitchFamily="18" charset="-122"/>
                <a:cs typeface="Alibaba PuHuiTi" pitchFamily="18"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Alibaba PuHuiTi" pitchFamily="18" charset="-122"/>
                <a:ea typeface="Alibaba PuHuiTi" pitchFamily="18" charset="-122"/>
                <a:cs typeface="Alibaba PuHuiTi" pitchFamily="18" charset="-122"/>
              </a:rPr>
              <a:t>录</a:t>
            </a:r>
          </a:p>
        </p:txBody>
      </p:sp>
      <p:sp>
        <p:nvSpPr>
          <p:cNvPr id="8196" name="TextBox 9"/>
          <p:cNvSpPr txBox="1">
            <a:spLocks noChangeArrowheads="1"/>
          </p:cNvSpPr>
          <p:nvPr/>
        </p:nvSpPr>
        <p:spPr bwMode="auto">
          <a:xfrm>
            <a:off x="3707904" y="1403186"/>
            <a:ext cx="4319588" cy="218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排序算法的稳定性</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冒泡排序</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Alibaba PuHuiTi" pitchFamily="18" charset="-122"/>
                <a:ea typeface="Alibaba PuHuiTi" pitchFamily="18" charset="-122"/>
                <a:cs typeface="Alibaba PuHuiTi" pitchFamily="18" charset="-122"/>
              </a:rPr>
              <a:t>选择排序</a:t>
            </a:r>
            <a:endParaRPr lang="en-US" altLang="zh-CN" sz="1400" dirty="0">
              <a:solidFill>
                <a:srgbClr val="FF0000"/>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插入排序</a:t>
            </a:r>
            <a:endParaRPr lang="en-US" altLang="zh-CN" sz="1400" dirty="0">
              <a:solidFill>
                <a:srgbClr val="262626"/>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快速排序</a:t>
            </a:r>
            <a:endParaRPr lang="en-US" altLang="zh-CN" sz="1400" dirty="0">
              <a:solidFill>
                <a:srgbClr val="262626"/>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Alibaba PuHuiTi" pitchFamily="18" charset="-122"/>
                <a:ea typeface="Alibaba PuHuiTi" pitchFamily="18" charset="-122"/>
                <a:cs typeface="Alibaba PuHuiTi" pitchFamily="18" charset="-122"/>
                <a:sym typeface="+mn-ea"/>
              </a:rPr>
              <a:t>目标</a:t>
            </a:r>
            <a:endParaRPr lang="zh-TW" altLang="zh-CN" sz="3200" b="1">
              <a:solidFill>
                <a:srgbClr val="262626"/>
              </a:solidFill>
              <a:latin typeface="Alibaba PuHuiTi" pitchFamily="18" charset="-122"/>
              <a:ea typeface="Alibaba PuHuiTi" pitchFamily="18" charset="-122"/>
              <a:cs typeface="Alibaba PuHuiTi" pitchFamily="18"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Alibaba PuHuiTi" pitchFamily="18" charset="-122"/>
                <a:ea typeface="Alibaba PuHuiTi" pitchFamily="18" charset="-122"/>
                <a:cs typeface="Alibaba PuHuiTi" pitchFamily="18" charset="-122"/>
                <a:sym typeface="+mn-ea"/>
              </a:rPr>
              <a:t>TARGET</a:t>
            </a:r>
            <a:endParaRPr lang="zh-TW" altLang="zh-CN" sz="2400" b="1" kern="0" dirty="0">
              <a:solidFill>
                <a:srgbClr val="FF0000"/>
              </a:solidFill>
              <a:latin typeface="Alibaba PuHuiTi" pitchFamily="18" charset="-122"/>
              <a:ea typeface="Alibaba PuHuiTi" pitchFamily="18" charset="-122"/>
              <a:cs typeface="Alibaba PuHuiTi" pitchFamily="18" charset="-122"/>
              <a:sym typeface="+mn-ea"/>
            </a:endParaRPr>
          </a:p>
        </p:txBody>
      </p:sp>
      <p:sp>
        <p:nvSpPr>
          <p:cNvPr id="2" name="矩形 1"/>
          <p:cNvSpPr/>
          <p:nvPr/>
        </p:nvSpPr>
        <p:spPr>
          <a:xfrm>
            <a:off x="3959225" y="2062622"/>
            <a:ext cx="2773516"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Alibaba PuHuiTi" pitchFamily="18" charset="-122"/>
                <a:ea typeface="Alibaba PuHuiTi" pitchFamily="18" charset="-122"/>
                <a:cs typeface="Alibaba PuHuiTi" pitchFamily="18" charset="-122"/>
              </a:rPr>
              <a:t> 能够代码实现选择排序</a:t>
            </a:r>
            <a:endParaRPr lang="en-US" altLang="zh-CN"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dirty="0">
                <a:solidFill>
                  <a:srgbClr val="262626"/>
                </a:solidFill>
                <a:latin typeface="Alibaba PuHuiTi" pitchFamily="18" charset="-122"/>
                <a:ea typeface="Alibaba PuHuiTi" pitchFamily="18" charset="-122"/>
                <a:cs typeface="Alibaba PuHuiTi" pitchFamily="18" charset="-122"/>
                <a:sym typeface="+mn-ea"/>
              </a:rPr>
              <a:t>目标</a:t>
            </a:r>
            <a:endParaRPr lang="zh-TW" altLang="zh-CN" sz="3200" b="1" dirty="0">
              <a:solidFill>
                <a:srgbClr val="262626"/>
              </a:solidFill>
              <a:latin typeface="Alibaba PuHuiTi" pitchFamily="18" charset="-122"/>
              <a:ea typeface="Alibaba PuHuiTi" pitchFamily="18" charset="-122"/>
              <a:cs typeface="Alibaba PuHuiTi" pitchFamily="18"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Alibaba PuHuiTi" pitchFamily="18" charset="-122"/>
                <a:ea typeface="Alibaba PuHuiTi" pitchFamily="18" charset="-122"/>
                <a:cs typeface="Alibaba PuHuiTi" pitchFamily="18" charset="-122"/>
                <a:sym typeface="+mn-ea"/>
              </a:rPr>
              <a:t>TARGET</a:t>
            </a:r>
            <a:endParaRPr lang="zh-TW" altLang="zh-CN" sz="2400" b="1" kern="0" dirty="0">
              <a:solidFill>
                <a:srgbClr val="FF0000"/>
              </a:solidFill>
              <a:latin typeface="Alibaba PuHuiTi" pitchFamily="18" charset="-122"/>
              <a:ea typeface="Alibaba PuHuiTi" pitchFamily="18" charset="-122"/>
              <a:cs typeface="Alibaba PuHuiTi" pitchFamily="18" charset="-122"/>
              <a:sym typeface="+mn-ea"/>
            </a:endParaRPr>
          </a:p>
        </p:txBody>
      </p:sp>
      <p:sp>
        <p:nvSpPr>
          <p:cNvPr id="2" name="矩形 1"/>
          <p:cNvSpPr/>
          <p:nvPr/>
        </p:nvSpPr>
        <p:spPr>
          <a:xfrm>
            <a:off x="3851920" y="2058223"/>
            <a:ext cx="2747868" cy="572849"/>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Alibaba PuHuiTi" pitchFamily="18" charset="-122"/>
                <a:ea typeface="Alibaba PuHuiTi" pitchFamily="18" charset="-122"/>
                <a:cs typeface="Alibaba PuHuiTi" pitchFamily="18" charset="-122"/>
              </a:rPr>
              <a:t> 知道什么是算法稳定性</a:t>
            </a:r>
            <a:endParaRPr lang="en-US" altLang="zh-CN"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10. </a:t>
            </a:r>
            <a:r>
              <a:rPr lang="zh-CN" altLang="en-US" sz="2400" b="1" dirty="0">
                <a:solidFill>
                  <a:srgbClr val="595959"/>
                </a:solidFill>
                <a:latin typeface="Alibaba PuHuiTi" pitchFamily="18" charset="-122"/>
                <a:ea typeface="Alibaba PuHuiTi" pitchFamily="18" charset="-122"/>
                <a:cs typeface="Alibaba PuHuiTi" pitchFamily="18" charset="-122"/>
              </a:rPr>
              <a:t>选择排序</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10.1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选择排序的思想是怎样的</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选择排序</a:t>
            </a:r>
            <a:endParaRPr lang="en-US" altLang="zh-CN" sz="2400" b="1" dirty="0">
              <a:latin typeface="Alibaba PuHuiTi" pitchFamily="18" charset="-122"/>
              <a:ea typeface="Alibaba PuHuiTi" pitchFamily="18" charset="-122"/>
              <a:cs typeface="Alibaba PuHuiTi" pitchFamily="18" charset="-122"/>
            </a:endParaRPr>
          </a:p>
        </p:txBody>
      </p:sp>
      <p:sp>
        <p:nvSpPr>
          <p:cNvPr id="4" name="文本框 3"/>
          <p:cNvSpPr txBox="1"/>
          <p:nvPr/>
        </p:nvSpPr>
        <p:spPr>
          <a:xfrm>
            <a:off x="1266011" y="1216372"/>
            <a:ext cx="6186309" cy="923330"/>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Alibaba PuHuiTi" pitchFamily="18" charset="-122"/>
                <a:ea typeface="Alibaba PuHuiTi" pitchFamily="18" charset="-122"/>
                <a:cs typeface="Alibaba PuHuiTi" pitchFamily="18" charset="-122"/>
              </a:rPr>
              <a:t>选择排序的工作原理</a:t>
            </a:r>
            <a:r>
              <a:rPr lang="en-US" altLang="zh-CN" sz="1200" dirty="0">
                <a:solidFill>
                  <a:srgbClr val="FF0000"/>
                </a:solidFill>
                <a:latin typeface="Alibaba PuHuiTi" pitchFamily="18" charset="-122"/>
                <a:ea typeface="Alibaba PuHuiTi" pitchFamily="18" charset="-122"/>
                <a:cs typeface="Alibaba PuHuiTi" pitchFamily="18" charset="-122"/>
              </a:rPr>
              <a:t>:</a:t>
            </a:r>
          </a:p>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第一次从</a:t>
            </a:r>
            <a:r>
              <a:rPr lang="zh-CN" altLang="en-US" sz="1200" dirty="0">
                <a:solidFill>
                  <a:srgbClr val="FF0000"/>
                </a:solidFill>
                <a:latin typeface="Alibaba PuHuiTi" pitchFamily="18" charset="-122"/>
                <a:ea typeface="Alibaba PuHuiTi" pitchFamily="18" charset="-122"/>
                <a:cs typeface="Alibaba PuHuiTi" pitchFamily="18" charset="-122"/>
              </a:rPr>
              <a:t>待排序的数据元素</a:t>
            </a:r>
            <a:r>
              <a:rPr lang="zh-CN" altLang="en-US" sz="1200" dirty="0">
                <a:latin typeface="Alibaba PuHuiTi" pitchFamily="18" charset="-122"/>
                <a:ea typeface="Alibaba PuHuiTi" pitchFamily="18" charset="-122"/>
                <a:cs typeface="Alibaba PuHuiTi" pitchFamily="18" charset="-122"/>
              </a:rPr>
              <a:t>中选出最小（或最大）的一个元素，存放在</a:t>
            </a:r>
            <a:r>
              <a:rPr lang="zh-CN" altLang="en-US" sz="1200" dirty="0">
                <a:solidFill>
                  <a:srgbClr val="FF0000"/>
                </a:solidFill>
                <a:latin typeface="Alibaba PuHuiTi" pitchFamily="18" charset="-122"/>
                <a:ea typeface="Alibaba PuHuiTi" pitchFamily="18" charset="-122"/>
                <a:cs typeface="Alibaba PuHuiTi" pitchFamily="18" charset="-122"/>
              </a:rPr>
              <a:t>序列的起始位置</a:t>
            </a:r>
            <a:r>
              <a:rPr lang="zh-CN" altLang="en-US" sz="1200" dirty="0">
                <a:latin typeface="Alibaba PuHuiTi" pitchFamily="18" charset="-122"/>
                <a:ea typeface="Alibaba PuHuiTi" pitchFamily="18" charset="-122"/>
                <a:cs typeface="Alibaba PuHuiTi" pitchFamily="18" charset="-122"/>
              </a:rPr>
              <a:t>，</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lang="zh-CN" altLang="en-US" sz="1200" dirty="0">
                <a:latin typeface="Alibaba PuHuiTi" pitchFamily="18" charset="-122"/>
                <a:ea typeface="Alibaba PuHuiTi" pitchFamily="18" charset="-122"/>
                <a:cs typeface="Alibaba PuHuiTi" pitchFamily="18" charset="-122"/>
              </a:rPr>
              <a:t>然后再从剩余的</a:t>
            </a:r>
            <a:r>
              <a:rPr lang="zh-CN" altLang="en-US" sz="1200" dirty="0">
                <a:solidFill>
                  <a:srgbClr val="FF0000"/>
                </a:solidFill>
                <a:latin typeface="Alibaba PuHuiTi" pitchFamily="18" charset="-122"/>
                <a:ea typeface="Alibaba PuHuiTi" pitchFamily="18" charset="-122"/>
                <a:cs typeface="Alibaba PuHuiTi" pitchFamily="18" charset="-122"/>
              </a:rPr>
              <a:t>未排序元素</a:t>
            </a:r>
            <a:r>
              <a:rPr lang="zh-CN" altLang="en-US" sz="1200" dirty="0">
                <a:latin typeface="Alibaba PuHuiTi" pitchFamily="18" charset="-122"/>
                <a:ea typeface="Alibaba PuHuiTi" pitchFamily="18" charset="-122"/>
                <a:cs typeface="Alibaba PuHuiTi" pitchFamily="18" charset="-122"/>
              </a:rPr>
              <a:t>中寻找到最小（大）元素，然后放到已排序的序列的末尾</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以</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lang="zh-CN" altLang="en-US" sz="1200" dirty="0">
                <a:latin typeface="Alibaba PuHuiTi" pitchFamily="18" charset="-122"/>
                <a:ea typeface="Alibaba PuHuiTi" pitchFamily="18" charset="-122"/>
                <a:cs typeface="Alibaba PuHuiTi" pitchFamily="18" charset="-122"/>
              </a:rPr>
              <a:t>此类推，直到</a:t>
            </a:r>
            <a:r>
              <a:rPr lang="zh-CN" altLang="en-US" sz="1200" dirty="0">
                <a:solidFill>
                  <a:srgbClr val="FF0000"/>
                </a:solidFill>
                <a:latin typeface="Alibaba PuHuiTi" pitchFamily="18" charset="-122"/>
                <a:ea typeface="Alibaba PuHuiTi" pitchFamily="18" charset="-122"/>
                <a:cs typeface="Alibaba PuHuiTi" pitchFamily="18" charset="-122"/>
              </a:rPr>
              <a:t>全部待排序的数据元素</a:t>
            </a:r>
            <a:r>
              <a:rPr lang="zh-CN" altLang="en-US" sz="1200" dirty="0">
                <a:latin typeface="Alibaba PuHuiTi" pitchFamily="18" charset="-122"/>
                <a:ea typeface="Alibaba PuHuiTi" pitchFamily="18" charset="-122"/>
                <a:cs typeface="Alibaba PuHuiTi" pitchFamily="18" charset="-122"/>
              </a:rPr>
              <a:t>的个数为零</a:t>
            </a:r>
            <a:r>
              <a:rPr lang="en-US" altLang="zh-CN" sz="1200" dirty="0">
                <a:latin typeface="Alibaba PuHuiTi" pitchFamily="18" charset="-122"/>
                <a:ea typeface="Alibaba PuHuiTi" pitchFamily="18" charset="-122"/>
                <a:cs typeface="Alibaba PuHuiTi" pitchFamily="18" charset="-122"/>
              </a:rPr>
              <a:t>.</a:t>
            </a:r>
            <a:endParaRPr kumimoji="1" lang="zh-CN" altLang="en-US" sz="1200" dirty="0">
              <a:solidFill>
                <a:schemeClr val="tx1">
                  <a:lumMod val="65000"/>
                  <a:lumOff val="35000"/>
                </a:schemeClr>
              </a:solidFill>
              <a:latin typeface="Alibaba PuHuiTi" pitchFamily="18" charset="-122"/>
              <a:ea typeface="Alibaba PuHuiTi" pitchFamily="18" charset="-122"/>
              <a:cs typeface="Alibaba PuHuiTi" pitchFamily="18" charset="-122"/>
            </a:endParaRPr>
          </a:p>
        </p:txBody>
      </p:sp>
      <p:sp>
        <p:nvSpPr>
          <p:cNvPr id="5" name="文本框 4"/>
          <p:cNvSpPr txBox="1"/>
          <p:nvPr/>
        </p:nvSpPr>
        <p:spPr>
          <a:xfrm>
            <a:off x="628650" y="817306"/>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什么是选择排序</a:t>
            </a:r>
          </a:p>
        </p:txBody>
      </p:sp>
      <p:pic>
        <p:nvPicPr>
          <p:cNvPr id="2" name="图片 1"/>
          <p:cNvPicPr>
            <a:picLocks noChangeAspect="1"/>
          </p:cNvPicPr>
          <p:nvPr/>
        </p:nvPicPr>
        <p:blipFill>
          <a:blip r:embed="rId2"/>
          <a:stretch>
            <a:fillRect/>
          </a:stretch>
        </p:blipFill>
        <p:spPr>
          <a:xfrm>
            <a:off x="2123728" y="2787774"/>
            <a:ext cx="2847128" cy="2088232"/>
          </a:xfrm>
          <a:prstGeom prst="rect">
            <a:avLst/>
          </a:prstGeom>
          <a:ln>
            <a:solidFill>
              <a:schemeClr val="tx1"/>
            </a:solidFill>
          </a:ln>
        </p:spPr>
      </p:pic>
      <p:sp>
        <p:nvSpPr>
          <p:cNvPr id="3" name="文本框 2">
            <a:extLst>
              <a:ext uri="{FF2B5EF4-FFF2-40B4-BE49-F238E27FC236}">
                <a16:creationId xmlns:a16="http://schemas.microsoft.com/office/drawing/2014/main" id="{51C26BBD-0A9D-B454-C9B7-86139878C0B3}"/>
              </a:ext>
            </a:extLst>
          </p:cNvPr>
          <p:cNvSpPr txBox="1"/>
          <p:nvPr/>
        </p:nvSpPr>
        <p:spPr>
          <a:xfrm>
            <a:off x="1201137" y="2325238"/>
            <a:ext cx="4692310"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Alibaba PuHuiTi" pitchFamily="18" charset="-122"/>
                <a:ea typeface="Alibaba PuHuiTi" pitchFamily="18" charset="-122"/>
                <a:cs typeface="Alibaba PuHuiTi" pitchFamily="18" charset="-122"/>
              </a:rPr>
              <a:t>【</a:t>
            </a:r>
            <a:r>
              <a:rPr kumimoji="1" lang="zh-CN" altLang="en-US" sz="1200" dirty="0">
                <a:latin typeface="Alibaba PuHuiTi" pitchFamily="18" charset="-122"/>
                <a:ea typeface="Alibaba PuHuiTi" pitchFamily="18" charset="-122"/>
                <a:cs typeface="Alibaba PuHuiTi" pitchFamily="18" charset="-122"/>
              </a:rPr>
              <a:t>大白话记忆</a:t>
            </a:r>
            <a:r>
              <a:rPr kumimoji="1" lang="en-US" altLang="zh-CN" sz="1200" dirty="0">
                <a:latin typeface="Alibaba PuHuiTi" pitchFamily="18" charset="-122"/>
                <a:ea typeface="Alibaba PuHuiTi" pitchFamily="18" charset="-122"/>
                <a:cs typeface="Alibaba PuHuiTi" pitchFamily="18" charset="-122"/>
              </a:rPr>
              <a:t>】</a:t>
            </a:r>
            <a:r>
              <a:rPr kumimoji="1" lang="zh-CN" altLang="en-US" sz="1200" dirty="0">
                <a:solidFill>
                  <a:srgbClr val="FF0000"/>
                </a:solidFill>
                <a:latin typeface="Alibaba PuHuiTi" pitchFamily="18" charset="-122"/>
                <a:ea typeface="Alibaba PuHuiTi" pitchFamily="18" charset="-122"/>
                <a:cs typeface="Alibaba PuHuiTi" pitchFamily="18" charset="-122"/>
              </a:rPr>
              <a:t>选择排序</a:t>
            </a:r>
            <a:r>
              <a:rPr kumimoji="1" lang="zh-CN" altLang="en-US" sz="1200" dirty="0">
                <a:latin typeface="Alibaba PuHuiTi" pitchFamily="18" charset="-122"/>
                <a:ea typeface="Alibaba PuHuiTi" pitchFamily="18" charset="-122"/>
                <a:cs typeface="Alibaba PuHuiTi" pitchFamily="18" charset="-122"/>
              </a:rPr>
              <a:t>就是把符合要求的数据选择出来进行排序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选择排序</a:t>
            </a:r>
            <a:endParaRPr lang="en-US" altLang="zh-CN" sz="2400" b="1" dirty="0">
              <a:latin typeface="Alibaba PuHuiTi" pitchFamily="18" charset="-122"/>
              <a:ea typeface="Alibaba PuHuiTi" pitchFamily="18" charset="-122"/>
              <a:cs typeface="Alibaba PuHuiTi" pitchFamily="18" charset="-122"/>
            </a:endParaRPr>
          </a:p>
        </p:txBody>
      </p:sp>
      <p:sp>
        <p:nvSpPr>
          <p:cNvPr id="5" name="文本框 4"/>
          <p:cNvSpPr txBox="1"/>
          <p:nvPr/>
        </p:nvSpPr>
        <p:spPr>
          <a:xfrm>
            <a:off x="628650" y="817306"/>
            <a:ext cx="2262158"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选择排序的工作过程</a:t>
            </a:r>
          </a:p>
        </p:txBody>
      </p:sp>
      <p:sp>
        <p:nvSpPr>
          <p:cNvPr id="6" name="矩形 5"/>
          <p:cNvSpPr/>
          <p:nvPr/>
        </p:nvSpPr>
        <p:spPr>
          <a:xfrm>
            <a:off x="696565" y="1995686"/>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7" name="矩形 6"/>
          <p:cNvSpPr/>
          <p:nvPr/>
        </p:nvSpPr>
        <p:spPr>
          <a:xfrm>
            <a:off x="1259632" y="1995686"/>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8" name="矩形 7"/>
          <p:cNvSpPr/>
          <p:nvPr/>
        </p:nvSpPr>
        <p:spPr>
          <a:xfrm>
            <a:off x="1826143" y="1995686"/>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9" name="矩形 8"/>
          <p:cNvSpPr/>
          <p:nvPr/>
        </p:nvSpPr>
        <p:spPr>
          <a:xfrm>
            <a:off x="2392654" y="2002659"/>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10" name="矩形 9"/>
          <p:cNvSpPr/>
          <p:nvPr/>
        </p:nvSpPr>
        <p:spPr>
          <a:xfrm>
            <a:off x="2942982" y="2002659"/>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 name="下箭头 2"/>
          <p:cNvSpPr/>
          <p:nvPr/>
        </p:nvSpPr>
        <p:spPr>
          <a:xfrm>
            <a:off x="827584" y="1491630"/>
            <a:ext cx="45719" cy="360040"/>
          </a:xfrm>
          <a:prstGeom prst="down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12" name="上箭头 11"/>
          <p:cNvSpPr/>
          <p:nvPr/>
        </p:nvSpPr>
        <p:spPr>
          <a:xfrm>
            <a:off x="1380788" y="2715766"/>
            <a:ext cx="45719" cy="360040"/>
          </a:xfrm>
          <a:prstGeom prst="up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n w="0"/>
              <a:solidFill>
                <a:sysClr val="windowText" lastClr="000000"/>
              </a:solidFill>
              <a:effectLst>
                <a:outerShdw blurRad="38100" dist="25400" dir="5400000" algn="ctr" rotWithShape="0">
                  <a:srgbClr val="6E747A">
                    <a:alpha val="43000"/>
                  </a:srgbClr>
                </a:outerShdw>
              </a:effectLst>
              <a:latin typeface="Alibaba PuHuiTi" pitchFamily="18" charset="-122"/>
              <a:ea typeface="Alibaba PuHuiTi" pitchFamily="18" charset="-122"/>
              <a:cs typeface="Alibaba PuHuiTi" pitchFamily="18" charset="-122"/>
            </a:endParaRPr>
          </a:p>
        </p:txBody>
      </p:sp>
      <p:sp>
        <p:nvSpPr>
          <p:cNvPr id="14" name="文本框 13"/>
          <p:cNvSpPr txBox="1"/>
          <p:nvPr/>
        </p:nvSpPr>
        <p:spPr>
          <a:xfrm>
            <a:off x="550137" y="1214631"/>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最小值</a:t>
            </a:r>
          </a:p>
        </p:txBody>
      </p:sp>
      <p:sp>
        <p:nvSpPr>
          <p:cNvPr id="22" name="下箭头 21"/>
          <p:cNvSpPr/>
          <p:nvPr/>
        </p:nvSpPr>
        <p:spPr>
          <a:xfrm>
            <a:off x="1417663" y="1508798"/>
            <a:ext cx="45719" cy="360040"/>
          </a:xfrm>
          <a:prstGeom prst="down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3" name="文本框 22"/>
          <p:cNvSpPr txBox="1"/>
          <p:nvPr/>
        </p:nvSpPr>
        <p:spPr>
          <a:xfrm>
            <a:off x="1140216" y="1231799"/>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最小值</a:t>
            </a:r>
          </a:p>
        </p:txBody>
      </p:sp>
      <p:sp>
        <p:nvSpPr>
          <p:cNvPr id="24" name="上箭头 23"/>
          <p:cNvSpPr/>
          <p:nvPr/>
        </p:nvSpPr>
        <p:spPr>
          <a:xfrm>
            <a:off x="1947299" y="2715766"/>
            <a:ext cx="45719" cy="360040"/>
          </a:xfrm>
          <a:prstGeom prst="up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n w="0"/>
              <a:solidFill>
                <a:sysClr val="windowText" lastClr="000000"/>
              </a:solidFill>
              <a:effectLst>
                <a:outerShdw blurRad="38100" dist="25400" dir="5400000" algn="ctr" rotWithShape="0">
                  <a:srgbClr val="6E747A">
                    <a:alpha val="43000"/>
                  </a:srgbClr>
                </a:outerShdw>
              </a:effectLst>
              <a:latin typeface="Alibaba PuHuiTi" pitchFamily="18" charset="-122"/>
              <a:ea typeface="Alibaba PuHuiTi" pitchFamily="18" charset="-122"/>
              <a:cs typeface="Alibaba PuHuiTi" pitchFamily="18" charset="-122"/>
            </a:endParaRPr>
          </a:p>
        </p:txBody>
      </p:sp>
      <p:sp>
        <p:nvSpPr>
          <p:cNvPr id="28" name="上箭头 27"/>
          <p:cNvSpPr/>
          <p:nvPr/>
        </p:nvSpPr>
        <p:spPr>
          <a:xfrm>
            <a:off x="2536670" y="2735209"/>
            <a:ext cx="45719" cy="360040"/>
          </a:xfrm>
          <a:prstGeom prst="up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n w="0"/>
              <a:solidFill>
                <a:sysClr val="windowText" lastClr="000000"/>
              </a:solidFill>
              <a:effectLst>
                <a:outerShdw blurRad="38100" dist="25400" dir="5400000" algn="ctr" rotWithShape="0">
                  <a:srgbClr val="6E747A">
                    <a:alpha val="43000"/>
                  </a:srgbClr>
                </a:outerShdw>
              </a:effectLst>
              <a:latin typeface="Alibaba PuHuiTi" pitchFamily="18" charset="-122"/>
              <a:ea typeface="Alibaba PuHuiTi" pitchFamily="18" charset="-122"/>
              <a:cs typeface="Alibaba PuHuiTi" pitchFamily="18" charset="-122"/>
            </a:endParaRPr>
          </a:p>
        </p:txBody>
      </p:sp>
      <p:sp>
        <p:nvSpPr>
          <p:cNvPr id="29" name="上箭头 28"/>
          <p:cNvSpPr/>
          <p:nvPr/>
        </p:nvSpPr>
        <p:spPr>
          <a:xfrm>
            <a:off x="3086998" y="2735209"/>
            <a:ext cx="45719" cy="360040"/>
          </a:xfrm>
          <a:prstGeom prst="up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n w="0"/>
              <a:solidFill>
                <a:sysClr val="windowText" lastClr="000000"/>
              </a:solidFill>
              <a:effectLst>
                <a:outerShdw blurRad="38100" dist="25400" dir="5400000" algn="ctr" rotWithShape="0">
                  <a:srgbClr val="6E747A">
                    <a:alpha val="43000"/>
                  </a:srgbClr>
                </a:outerShdw>
              </a:effectLst>
              <a:latin typeface="Alibaba PuHuiTi" pitchFamily="18" charset="-122"/>
              <a:ea typeface="Alibaba PuHuiTi" pitchFamily="18" charset="-122"/>
              <a:cs typeface="Alibaba PuHuiTi" pitchFamily="18" charset="-122"/>
            </a:endParaRPr>
          </a:p>
        </p:txBody>
      </p:sp>
      <p:sp>
        <p:nvSpPr>
          <p:cNvPr id="32" name="下箭头 31"/>
          <p:cNvSpPr/>
          <p:nvPr/>
        </p:nvSpPr>
        <p:spPr>
          <a:xfrm>
            <a:off x="3072106" y="1508798"/>
            <a:ext cx="45719" cy="360040"/>
          </a:xfrm>
          <a:prstGeom prst="down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33" name="文本框 32"/>
          <p:cNvSpPr txBox="1"/>
          <p:nvPr/>
        </p:nvSpPr>
        <p:spPr>
          <a:xfrm>
            <a:off x="2794659" y="1231799"/>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最小值</a:t>
            </a:r>
          </a:p>
        </p:txBody>
      </p:sp>
      <p:sp>
        <p:nvSpPr>
          <p:cNvPr id="34" name="矩形 33"/>
          <p:cNvSpPr/>
          <p:nvPr/>
        </p:nvSpPr>
        <p:spPr>
          <a:xfrm>
            <a:off x="692619" y="2002659"/>
            <a:ext cx="288032" cy="569091"/>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5" name="矩形 34"/>
          <p:cNvSpPr/>
          <p:nvPr/>
        </p:nvSpPr>
        <p:spPr>
          <a:xfrm>
            <a:off x="2965841" y="2002659"/>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15" name="文本框 14"/>
          <p:cNvSpPr txBox="1"/>
          <p:nvPr/>
        </p:nvSpPr>
        <p:spPr>
          <a:xfrm>
            <a:off x="628650" y="3939902"/>
            <a:ext cx="3441968"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第一轮比较了</a:t>
            </a:r>
            <a:r>
              <a:rPr kumimoji="1" lang="en-US" altLang="zh-CN" sz="1200" dirty="0">
                <a:solidFill>
                  <a:srgbClr val="FF0000"/>
                </a:solidFill>
                <a:latin typeface="Alibaba PuHuiTi" pitchFamily="18" charset="-122"/>
                <a:ea typeface="Alibaba PuHuiTi" pitchFamily="18" charset="-122"/>
                <a:cs typeface="Alibaba PuHuiTi" pitchFamily="18" charset="-122"/>
              </a:rPr>
              <a:t>4</a:t>
            </a:r>
            <a:r>
              <a:rPr kumimoji="1" lang="zh-CN" altLang="en-US" sz="1200" dirty="0">
                <a:solidFill>
                  <a:srgbClr val="FF0000"/>
                </a:solidFill>
                <a:latin typeface="Alibaba PuHuiTi" pitchFamily="18" charset="-122"/>
                <a:ea typeface="Alibaba PuHuiTi" pitchFamily="18" charset="-122"/>
                <a:cs typeface="Alibaba PuHuiTi" pitchFamily="18" charset="-122"/>
              </a:rPr>
              <a:t>次 找到了最小值 进行了一次交换</a:t>
            </a:r>
          </a:p>
        </p:txBody>
      </p:sp>
      <p:sp>
        <p:nvSpPr>
          <p:cNvPr id="54" name="矩形 53"/>
          <p:cNvSpPr/>
          <p:nvPr/>
        </p:nvSpPr>
        <p:spPr>
          <a:xfrm>
            <a:off x="4629839" y="1995686"/>
            <a:ext cx="288032" cy="576064"/>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55" name="矩形 54"/>
          <p:cNvSpPr/>
          <p:nvPr/>
        </p:nvSpPr>
        <p:spPr>
          <a:xfrm>
            <a:off x="5192906" y="1995686"/>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56" name="矩形 55"/>
          <p:cNvSpPr/>
          <p:nvPr/>
        </p:nvSpPr>
        <p:spPr>
          <a:xfrm>
            <a:off x="5759417" y="1995686"/>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57" name="矩形 56"/>
          <p:cNvSpPr/>
          <p:nvPr/>
        </p:nvSpPr>
        <p:spPr>
          <a:xfrm>
            <a:off x="6325928" y="2002659"/>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58" name="矩形 57"/>
          <p:cNvSpPr/>
          <p:nvPr/>
        </p:nvSpPr>
        <p:spPr>
          <a:xfrm>
            <a:off x="6876256" y="2002659"/>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59" name="下箭头 58"/>
          <p:cNvSpPr/>
          <p:nvPr/>
        </p:nvSpPr>
        <p:spPr>
          <a:xfrm>
            <a:off x="5316628" y="1508798"/>
            <a:ext cx="45719" cy="360040"/>
          </a:xfrm>
          <a:prstGeom prst="down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60" name="文本框 59"/>
          <p:cNvSpPr txBox="1"/>
          <p:nvPr/>
        </p:nvSpPr>
        <p:spPr>
          <a:xfrm>
            <a:off x="5039181" y="1231799"/>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最小值</a:t>
            </a:r>
          </a:p>
        </p:txBody>
      </p:sp>
      <p:sp>
        <p:nvSpPr>
          <p:cNvPr id="61" name="上箭头 60"/>
          <p:cNvSpPr/>
          <p:nvPr/>
        </p:nvSpPr>
        <p:spPr>
          <a:xfrm>
            <a:off x="5929442" y="2735209"/>
            <a:ext cx="45719" cy="360040"/>
          </a:xfrm>
          <a:prstGeom prst="up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n w="0"/>
              <a:solidFill>
                <a:sysClr val="windowText" lastClr="000000"/>
              </a:solidFill>
              <a:effectLst>
                <a:outerShdw blurRad="38100" dist="25400" dir="5400000" algn="ctr" rotWithShape="0">
                  <a:srgbClr val="6E747A">
                    <a:alpha val="43000"/>
                  </a:srgbClr>
                </a:outerShdw>
              </a:effectLst>
              <a:latin typeface="Alibaba PuHuiTi" pitchFamily="18" charset="-122"/>
              <a:ea typeface="Alibaba PuHuiTi" pitchFamily="18" charset="-122"/>
              <a:cs typeface="Alibaba PuHuiTi" pitchFamily="18" charset="-122"/>
            </a:endParaRPr>
          </a:p>
        </p:txBody>
      </p:sp>
      <p:sp>
        <p:nvSpPr>
          <p:cNvPr id="62" name="上箭头 61"/>
          <p:cNvSpPr/>
          <p:nvPr/>
        </p:nvSpPr>
        <p:spPr>
          <a:xfrm>
            <a:off x="6469944" y="2722048"/>
            <a:ext cx="45719" cy="360040"/>
          </a:xfrm>
          <a:prstGeom prst="up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n w="0"/>
              <a:solidFill>
                <a:sysClr val="windowText" lastClr="000000"/>
              </a:solidFill>
              <a:effectLst>
                <a:outerShdw blurRad="38100" dist="25400" dir="5400000" algn="ctr" rotWithShape="0">
                  <a:srgbClr val="6E747A">
                    <a:alpha val="43000"/>
                  </a:srgbClr>
                </a:outerShdw>
              </a:effectLst>
              <a:latin typeface="Alibaba PuHuiTi" pitchFamily="18" charset="-122"/>
              <a:ea typeface="Alibaba PuHuiTi" pitchFamily="18" charset="-122"/>
              <a:cs typeface="Alibaba PuHuiTi" pitchFamily="18" charset="-122"/>
            </a:endParaRPr>
          </a:p>
        </p:txBody>
      </p:sp>
      <p:sp>
        <p:nvSpPr>
          <p:cNvPr id="63" name="上箭头 62"/>
          <p:cNvSpPr/>
          <p:nvPr/>
        </p:nvSpPr>
        <p:spPr>
          <a:xfrm>
            <a:off x="6997412" y="2715766"/>
            <a:ext cx="45719" cy="360040"/>
          </a:xfrm>
          <a:prstGeom prst="up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n w="0"/>
              <a:solidFill>
                <a:sysClr val="windowText" lastClr="000000"/>
              </a:solidFill>
              <a:effectLst>
                <a:outerShdw blurRad="38100" dist="25400" dir="5400000" algn="ctr" rotWithShape="0">
                  <a:srgbClr val="6E747A">
                    <a:alpha val="43000"/>
                  </a:srgbClr>
                </a:outerShdw>
              </a:effectLst>
              <a:latin typeface="Alibaba PuHuiTi" pitchFamily="18" charset="-122"/>
              <a:ea typeface="Alibaba PuHuiTi" pitchFamily="18" charset="-122"/>
              <a:cs typeface="Alibaba PuHuiTi" pitchFamily="18" charset="-122"/>
            </a:endParaRPr>
          </a:p>
        </p:txBody>
      </p:sp>
      <p:sp>
        <p:nvSpPr>
          <p:cNvPr id="64" name="矩形 63"/>
          <p:cNvSpPr/>
          <p:nvPr/>
        </p:nvSpPr>
        <p:spPr>
          <a:xfrm>
            <a:off x="5196221" y="1995686"/>
            <a:ext cx="288032" cy="569091"/>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36" name="文本框 35"/>
          <p:cNvSpPr txBox="1"/>
          <p:nvPr/>
        </p:nvSpPr>
        <p:spPr>
          <a:xfrm>
            <a:off x="4629839" y="3939901"/>
            <a:ext cx="2473754"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第二轮比较了</a:t>
            </a:r>
            <a:r>
              <a:rPr kumimoji="1" lang="en-US" altLang="zh-CN" sz="1200" dirty="0">
                <a:solidFill>
                  <a:srgbClr val="FF0000"/>
                </a:solidFill>
                <a:latin typeface="Alibaba PuHuiTi" pitchFamily="18" charset="-122"/>
                <a:ea typeface="Alibaba PuHuiTi" pitchFamily="18" charset="-122"/>
                <a:cs typeface="Alibaba PuHuiTi" pitchFamily="18" charset="-122"/>
              </a:rPr>
              <a:t>3</a:t>
            </a:r>
            <a:r>
              <a:rPr kumimoji="1" lang="zh-CN" altLang="en-US" sz="1200" dirty="0">
                <a:solidFill>
                  <a:srgbClr val="FF0000"/>
                </a:solidFill>
                <a:latin typeface="Alibaba PuHuiTi" pitchFamily="18" charset="-122"/>
                <a:ea typeface="Alibaba PuHuiTi" pitchFamily="18" charset="-122"/>
                <a:cs typeface="Alibaba PuHuiTi" pitchFamily="18" charset="-122"/>
              </a:rPr>
              <a:t>次 进行了一次交换</a:t>
            </a:r>
          </a:p>
        </p:txBody>
      </p:sp>
      <p:sp>
        <p:nvSpPr>
          <p:cNvPr id="65" name="文本框 64"/>
          <p:cNvSpPr txBox="1"/>
          <p:nvPr/>
        </p:nvSpPr>
        <p:spPr>
          <a:xfrm>
            <a:off x="628650" y="4519625"/>
            <a:ext cx="4692310"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Alibaba PuHuiTi" pitchFamily="18" charset="-122"/>
                <a:ea typeface="Alibaba PuHuiTi" pitchFamily="18" charset="-122"/>
                <a:cs typeface="Alibaba PuHuiTi" pitchFamily="18" charset="-122"/>
              </a:rPr>
              <a:t>【</a:t>
            </a:r>
            <a:r>
              <a:rPr kumimoji="1" lang="zh-CN" altLang="en-US" sz="1200" dirty="0">
                <a:latin typeface="Alibaba PuHuiTi" pitchFamily="18" charset="-122"/>
                <a:ea typeface="Alibaba PuHuiTi" pitchFamily="18" charset="-122"/>
                <a:cs typeface="Alibaba PuHuiTi" pitchFamily="18" charset="-122"/>
              </a:rPr>
              <a:t>大白话记忆</a:t>
            </a:r>
            <a:r>
              <a:rPr kumimoji="1" lang="en-US" altLang="zh-CN" sz="1200" dirty="0">
                <a:latin typeface="Alibaba PuHuiTi" pitchFamily="18" charset="-122"/>
                <a:ea typeface="Alibaba PuHuiTi" pitchFamily="18" charset="-122"/>
                <a:cs typeface="Alibaba PuHuiTi" pitchFamily="18" charset="-122"/>
              </a:rPr>
              <a:t>】</a:t>
            </a:r>
            <a:r>
              <a:rPr kumimoji="1" lang="zh-CN" altLang="en-US" sz="1200" dirty="0">
                <a:latin typeface="Alibaba PuHuiTi" pitchFamily="18" charset="-122"/>
                <a:ea typeface="Alibaba PuHuiTi" pitchFamily="18" charset="-122"/>
                <a:cs typeface="Alibaba PuHuiTi" pitchFamily="18" charset="-122"/>
              </a:rPr>
              <a:t>选择排序就是把符合要求的数据选择出来进行排序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inVertical)">
                                      <p:cBhvr>
                                        <p:cTn id="37" dur="500"/>
                                        <p:tgtEl>
                                          <p:spTgt spid="2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grpId="1" nodeType="clickEffect">
                                  <p:stCondLst>
                                    <p:cond delay="0"/>
                                  </p:stCondLst>
                                  <p:childTnLst>
                                    <p:animEffect transition="out" filter="wipe(down)">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grpId="1" nodeType="clickEffect">
                                  <p:stCondLst>
                                    <p:cond delay="0"/>
                                  </p:stCondLst>
                                  <p:childTnLst>
                                    <p:animEffect transition="out" filter="wipe(down)">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xit" presetSubtype="4" fill="hold" grpId="1" nodeType="clickEffect">
                                  <p:stCondLst>
                                    <p:cond delay="0"/>
                                  </p:stCondLst>
                                  <p:childTnLst>
                                    <p:animEffect transition="out" filter="wipe(down)">
                                      <p:cBhvr>
                                        <p:cTn id="62" dur="500"/>
                                        <p:tgtEl>
                                          <p:spTgt spid="28"/>
                                        </p:tgtEl>
                                      </p:cBhvr>
                                    </p:animEffect>
                                    <p:set>
                                      <p:cBhvr>
                                        <p:cTn id="63" dur="1" fill="hold">
                                          <p:stCondLst>
                                            <p:cond delay="499"/>
                                          </p:stCondLst>
                                        </p:cTn>
                                        <p:tgtEl>
                                          <p:spTgt spid="2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grpId="1" nodeType="clickEffect">
                                  <p:stCondLst>
                                    <p:cond delay="0"/>
                                  </p:stCondLst>
                                  <p:childTnLst>
                                    <p:animEffect transition="out" filter="wipe(down)">
                                      <p:cBhvr>
                                        <p:cTn id="71" dur="500"/>
                                        <p:tgtEl>
                                          <p:spTgt spid="22"/>
                                        </p:tgtEl>
                                      </p:cBhvr>
                                    </p:animEffect>
                                    <p:set>
                                      <p:cBhvr>
                                        <p:cTn id="72" dur="1" fill="hold">
                                          <p:stCondLst>
                                            <p:cond delay="499"/>
                                          </p:stCondLst>
                                        </p:cTn>
                                        <p:tgtEl>
                                          <p:spTgt spid="22"/>
                                        </p:tgtEl>
                                        <p:attrNameLst>
                                          <p:attrName>style.visibility</p:attrName>
                                        </p:attrNameLst>
                                      </p:cBhvr>
                                      <p:to>
                                        <p:strVal val="hidden"/>
                                      </p:to>
                                    </p:set>
                                  </p:childTnLst>
                                </p:cTn>
                              </p:par>
                              <p:par>
                                <p:cTn id="73" presetID="22" presetClass="exit" presetSubtype="4" fill="hold" grpId="1" nodeType="withEffect">
                                  <p:stCondLst>
                                    <p:cond delay="0"/>
                                  </p:stCondLst>
                                  <p:childTnLst>
                                    <p:animEffect transition="out" filter="wipe(down)">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barn(inVertical)">
                                      <p:cBhvr>
                                        <p:cTn id="86" dur="500"/>
                                        <p:tgtEl>
                                          <p:spTgt spid="34"/>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barn(inVertical)">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59"/>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1" nodeType="clickEffect">
                                  <p:stCondLst>
                                    <p:cond delay="0"/>
                                  </p:stCondLst>
                                  <p:childTnLst>
                                    <p:set>
                                      <p:cBhvr>
                                        <p:cTn id="115" dur="1" fill="hold">
                                          <p:stCondLst>
                                            <p:cond delay="0"/>
                                          </p:stCondLst>
                                        </p:cTn>
                                        <p:tgtEl>
                                          <p:spTgt spid="6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xit" presetSubtype="4" fill="hold" grpId="0" nodeType="clickEffect">
                                  <p:stCondLst>
                                    <p:cond delay="0"/>
                                  </p:stCondLst>
                                  <p:childTnLst>
                                    <p:animEffect transition="out" filter="wipe(down)">
                                      <p:cBhvr>
                                        <p:cTn id="119" dur="500"/>
                                        <p:tgtEl>
                                          <p:spTgt spid="61"/>
                                        </p:tgtEl>
                                      </p:cBhvr>
                                    </p:animEffect>
                                    <p:set>
                                      <p:cBhvr>
                                        <p:cTn id="120" dur="1" fill="hold">
                                          <p:stCondLst>
                                            <p:cond delay="499"/>
                                          </p:stCondLst>
                                        </p:cTn>
                                        <p:tgtEl>
                                          <p:spTgt spid="61"/>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1" nodeType="clickEffect">
                                  <p:stCondLst>
                                    <p:cond delay="0"/>
                                  </p:stCondLst>
                                  <p:childTnLst>
                                    <p:set>
                                      <p:cBhvr>
                                        <p:cTn id="124" dur="1" fill="hold">
                                          <p:stCondLst>
                                            <p:cond delay="0"/>
                                          </p:stCondLst>
                                        </p:cTn>
                                        <p:tgtEl>
                                          <p:spTgt spid="6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xit" presetSubtype="4" fill="hold" grpId="0" nodeType="clickEffect">
                                  <p:stCondLst>
                                    <p:cond delay="0"/>
                                  </p:stCondLst>
                                  <p:childTnLst>
                                    <p:animEffect transition="out" filter="wipe(down)">
                                      <p:cBhvr>
                                        <p:cTn id="128" dur="500"/>
                                        <p:tgtEl>
                                          <p:spTgt spid="62"/>
                                        </p:tgtEl>
                                      </p:cBhvr>
                                    </p:animEffect>
                                    <p:set>
                                      <p:cBhvr>
                                        <p:cTn id="129" dur="1" fill="hold">
                                          <p:stCondLst>
                                            <p:cond delay="499"/>
                                          </p:stCondLst>
                                        </p:cTn>
                                        <p:tgtEl>
                                          <p:spTgt spid="6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63"/>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6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36">
                                            <p:txEl>
                                              <p:pRg st="0" end="0"/>
                                            </p:txEl>
                                          </p:spTgt>
                                        </p:tgtEl>
                                        <p:attrNameLst>
                                          <p:attrName>style.visibility</p:attrName>
                                        </p:attrNameLst>
                                      </p:cBhvr>
                                      <p:to>
                                        <p:strVal val="visible"/>
                                      </p:to>
                                    </p:set>
                                    <p:anim calcmode="lin" valueType="num">
                                      <p:cBhvr additive="base">
                                        <p:cTn id="14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65"/>
                                        </p:tgtEl>
                                        <p:attrNameLst>
                                          <p:attrName>style.visibility</p:attrName>
                                        </p:attrNameLst>
                                      </p:cBhvr>
                                      <p:to>
                                        <p:strVal val="visible"/>
                                      </p:to>
                                    </p:set>
                                    <p:anim calcmode="lin" valueType="num">
                                      <p:cBhvr additive="base">
                                        <p:cTn id="148" dur="500" fill="hold"/>
                                        <p:tgtEl>
                                          <p:spTgt spid="65"/>
                                        </p:tgtEl>
                                        <p:attrNameLst>
                                          <p:attrName>ppt_x</p:attrName>
                                        </p:attrNameLst>
                                      </p:cBhvr>
                                      <p:tavLst>
                                        <p:tav tm="0">
                                          <p:val>
                                            <p:strVal val="#ppt_x"/>
                                          </p:val>
                                        </p:tav>
                                        <p:tav tm="100000">
                                          <p:val>
                                            <p:strVal val="#ppt_x"/>
                                          </p:val>
                                        </p:tav>
                                      </p:tavLst>
                                    </p:anim>
                                    <p:anim calcmode="lin" valueType="num">
                                      <p:cBhvr additive="base">
                                        <p:cTn id="149"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3" grpId="0" bldLvl="0" animBg="1"/>
      <p:bldP spid="3" grpId="1" bldLvl="0" animBg="1"/>
      <p:bldP spid="12" grpId="0" bldLvl="0" animBg="1"/>
      <p:bldP spid="12" grpId="1" bldLvl="0" animBg="1"/>
      <p:bldP spid="14" grpId="0"/>
      <p:bldP spid="14" grpId="1"/>
      <p:bldP spid="22" grpId="0" bldLvl="0" animBg="1"/>
      <p:bldP spid="22" grpId="1" bldLvl="0" animBg="1"/>
      <p:bldP spid="23" grpId="0"/>
      <p:bldP spid="23" grpId="1"/>
      <p:bldP spid="24" grpId="0" bldLvl="0" animBg="1"/>
      <p:bldP spid="24" grpId="1" bldLvl="0" animBg="1"/>
      <p:bldP spid="28" grpId="0" bldLvl="0" animBg="1"/>
      <p:bldP spid="28" grpId="1" bldLvl="0" animBg="1"/>
      <p:bldP spid="29" grpId="0" bldLvl="0" animBg="1"/>
      <p:bldP spid="32" grpId="0" bldLvl="0" animBg="1"/>
      <p:bldP spid="33" grpId="0"/>
      <p:bldP spid="34" grpId="0" bldLvl="0" animBg="1"/>
      <p:bldP spid="35" grpId="0" bldLvl="0" animBg="1"/>
      <p:bldP spid="15" grpId="0"/>
      <p:bldP spid="54" grpId="0" bldLvl="0" animBg="1"/>
      <p:bldP spid="55" grpId="0" bldLvl="0" animBg="1"/>
      <p:bldP spid="56" grpId="0" bldLvl="0" animBg="1"/>
      <p:bldP spid="57" grpId="0" bldLvl="0" animBg="1"/>
      <p:bldP spid="58" grpId="0" bldLvl="0" animBg="1"/>
      <p:bldP spid="59" grpId="0" bldLvl="0" animBg="1"/>
      <p:bldP spid="60" grpId="0"/>
      <p:bldP spid="61" grpId="0" bldLvl="0" animBg="1"/>
      <p:bldP spid="61" grpId="1" bldLvl="0" animBg="1"/>
      <p:bldP spid="62" grpId="0" bldLvl="0" animBg="1"/>
      <p:bldP spid="62" grpId="1" bldLvl="0" animBg="1"/>
      <p:bldP spid="63" grpId="0" bldLvl="0" animBg="1"/>
      <p:bldP spid="64" grpId="0" bldLvl="0" animBg="1"/>
      <p:bldP spid="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11.</a:t>
            </a:r>
            <a:r>
              <a:rPr lang="zh-CN" altLang="en-US" sz="2400" b="1" dirty="0">
                <a:solidFill>
                  <a:srgbClr val="595959"/>
                </a:solidFill>
                <a:latin typeface="微软雅黑" panose="020B0503020204020204" pitchFamily="34" charset="-122"/>
                <a:ea typeface="微软雅黑" panose="020B0503020204020204" pitchFamily="34" charset="-122"/>
              </a:rPr>
              <a:t>选择排序的代码实现</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11.1</a:t>
            </a:r>
            <a:r>
              <a:rPr lang="zh-CN" altLang="en-US" b="1" dirty="0">
                <a:solidFill>
                  <a:srgbClr val="404040"/>
                </a:solidFill>
                <a:latin typeface="微软雅黑" panose="020B0503020204020204" pitchFamily="34" charset="-122"/>
                <a:ea typeface="微软雅黑" panose="020B0503020204020204" pitchFamily="34"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选择排序的实现过程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11.</a:t>
            </a:r>
            <a:r>
              <a:rPr kumimoji="0" lang="zh-CN" altLang="en-US" sz="24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选择排序的代码实现</a:t>
            </a:r>
          </a:p>
        </p:txBody>
      </p:sp>
      <p:sp>
        <p:nvSpPr>
          <p:cNvPr id="2" name="TextBox 3">
            <a:extLst>
              <a:ext uri="{FF2B5EF4-FFF2-40B4-BE49-F238E27FC236}">
                <a16:creationId xmlns:a16="http://schemas.microsoft.com/office/drawing/2014/main" id="{6B12ADB4-D475-755A-FCAB-368854159ABD}"/>
              </a:ext>
            </a:extLst>
          </p:cNvPr>
          <p:cNvSpPr txBox="1"/>
          <p:nvPr/>
        </p:nvSpPr>
        <p:spPr>
          <a:xfrm>
            <a:off x="755576" y="774905"/>
            <a:ext cx="4680520" cy="3970318"/>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def </a:t>
            </a:r>
            <a:r>
              <a:rPr lang="en" altLang="zh-CN" sz="1200" dirty="0" err="1">
                <a:solidFill>
                  <a:srgbClr val="00627A"/>
                </a:solidFill>
                <a:latin typeface="Alibaba PuHuiTi" pitchFamily="18" charset="-122"/>
                <a:ea typeface="Alibaba PuHuiTi" pitchFamily="18" charset="-122"/>
                <a:cs typeface="Alibaba PuHuiTi" pitchFamily="18" charset="-122"/>
              </a:rPr>
              <a:t>select_sort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选择排序</a:t>
            </a:r>
            <a:r>
              <a:rPr lang="en-US" altLang="zh-CN" sz="1200" i="1" dirty="0">
                <a:solidFill>
                  <a:srgbClr val="8C8C8C"/>
                </a:solidFill>
                <a:latin typeface="Alibaba PuHuiTi" pitchFamily="18" charset="-122"/>
                <a:ea typeface="Alibaba PuHuiTi" pitchFamily="18" charset="-122"/>
                <a:cs typeface="Alibaba PuHuiTi" pitchFamily="18" charset="-122"/>
              </a:rPr>
              <a:t>"""</a:t>
            </a:r>
            <a:br>
              <a:rPr lang="en-US" altLang="zh-CN" sz="1200" i="1" dirty="0">
                <a:solidFill>
                  <a:srgbClr val="8C8C8C"/>
                </a:solidFill>
                <a:latin typeface="Alibaba PuHuiTi" pitchFamily="18" charset="-122"/>
                <a:ea typeface="Alibaba PuHuiTi" pitchFamily="18" charset="-122"/>
                <a:cs typeface="Alibaba PuHuiTi" pitchFamily="18" charset="-122"/>
              </a:rPr>
            </a:br>
            <a:br>
              <a:rPr lang="en-US" altLang="zh-CN" sz="1200" i="1" dirty="0">
                <a:solidFill>
                  <a:srgbClr val="8C8C8C"/>
                </a:solidFill>
                <a:latin typeface="Alibaba PuHuiTi" pitchFamily="18" charset="-122"/>
                <a:ea typeface="Alibaba PuHuiTi" pitchFamily="18" charset="-122"/>
                <a:cs typeface="Alibaba PuHuiTi" pitchFamily="18" charset="-122"/>
              </a:rPr>
            </a:br>
            <a:r>
              <a:rPr lang="en-US" altLang="zh-CN" sz="1200" i="1" dirty="0">
                <a:solidFill>
                  <a:srgbClr val="8C8C8C"/>
                </a:solidFill>
                <a:latin typeface="Alibaba PuHuiTi" pitchFamily="18" charset="-122"/>
                <a:ea typeface="Alibaba PuHuiTi" pitchFamily="18" charset="-122"/>
                <a:cs typeface="Alibaba PuHuiTi" pitchFamily="18" charset="-122"/>
              </a:rPr>
              <a:t>    # </a:t>
            </a:r>
            <a:r>
              <a:rPr lang="zh-CN" altLang="en-US" sz="1200" i="1" dirty="0">
                <a:solidFill>
                  <a:srgbClr val="8C8C8C"/>
                </a:solidFill>
                <a:latin typeface="Alibaba PuHuiTi" pitchFamily="18" charset="-122"/>
                <a:ea typeface="Alibaba PuHuiTi" pitchFamily="18" charset="-122"/>
                <a:cs typeface="Alibaba PuHuiTi" pitchFamily="18" charset="-122"/>
              </a:rPr>
              <a:t>列表的长度</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latin typeface="Alibaba PuHuiTi" pitchFamily="18" charset="-122"/>
                <a:ea typeface="Alibaba PuHuiTi" pitchFamily="18" charset="-122"/>
                <a:cs typeface="Alibaba PuHuiTi" pitchFamily="18" charset="-122"/>
              </a:rPr>
              <a:t>n = </a:t>
            </a:r>
            <a:r>
              <a:rPr lang="en" altLang="zh-CN" sz="1200" dirty="0" err="1">
                <a:solidFill>
                  <a:srgbClr val="000080"/>
                </a:solidFill>
                <a:latin typeface="Alibaba PuHuiTi" pitchFamily="18" charset="-122"/>
                <a:ea typeface="Alibaba PuHuiTi" pitchFamily="18" charset="-122"/>
                <a:cs typeface="Alibaba PuHuiTi" pitchFamily="18" charset="-122"/>
              </a:rPr>
              <a:t>len</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外层循环 控制比较轮数</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a:latin typeface="Alibaba PuHuiTi" pitchFamily="18" charset="-122"/>
                <a:ea typeface="Alibaba PuHuiTi" pitchFamily="18" charset="-122"/>
                <a:cs typeface="Alibaba PuHuiTi" pitchFamily="18" charset="-122"/>
              </a:rPr>
              <a:t>j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a:t>
            </a:r>
            <a:r>
              <a:rPr lang="en" altLang="zh-CN" sz="1200" dirty="0">
                <a:solidFill>
                  <a:srgbClr val="1750EB"/>
                </a:solidFill>
                <a:latin typeface="Alibaba PuHuiTi" pitchFamily="18" charset="-122"/>
                <a:ea typeface="Alibaba PuHuiTi" pitchFamily="18" charset="-122"/>
                <a:cs typeface="Alibaba PuHuiTi" pitchFamily="18" charset="-122"/>
              </a:rPr>
              <a:t>0</a:t>
            </a:r>
            <a:r>
              <a:rPr lang="en" altLang="zh-CN" sz="1200" dirty="0">
                <a:latin typeface="Alibaba PuHuiTi" pitchFamily="18" charset="-122"/>
                <a:ea typeface="Alibaba PuHuiTi" pitchFamily="18" charset="-122"/>
                <a:cs typeface="Alibaba PuHuiTi" pitchFamily="18" charset="-122"/>
              </a:rPr>
              <a:t>, n-</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假定的最小值的下标</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 j</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内层循环 控制比较次数</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(j+</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n):</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进行比较获得最小值</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&lt;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 </a:t>
            </a:r>
            <a:r>
              <a:rPr lang="en" altLang="zh-CN" sz="1200" dirty="0" err="1">
                <a:latin typeface="Alibaba PuHuiTi" pitchFamily="18" charset="-122"/>
                <a:ea typeface="Alibaba PuHuiTi" pitchFamily="18" charset="-122"/>
                <a:cs typeface="Alibaba PuHuiTi" pitchFamily="18" charset="-122"/>
              </a:rPr>
              <a:t>i</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若假定的最小值下标发生变化</a:t>
            </a: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就进行交换</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 j:</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[j],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[j]</a:t>
            </a:r>
            <a:endParaRPr kumimoji="0" sz="12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sym typeface="+mn-ea"/>
            </a:endParaRPr>
          </a:p>
        </p:txBody>
      </p:sp>
      <p:sp>
        <p:nvSpPr>
          <p:cNvPr id="4" name="TextBox 3">
            <a:extLst>
              <a:ext uri="{FF2B5EF4-FFF2-40B4-BE49-F238E27FC236}">
                <a16:creationId xmlns:a16="http://schemas.microsoft.com/office/drawing/2014/main" id="{D89B4AFD-F448-817A-C988-EFC32C7CF47B}"/>
              </a:ext>
            </a:extLst>
          </p:cNvPr>
          <p:cNvSpPr txBox="1"/>
          <p:nvPr/>
        </p:nvSpPr>
        <p:spPr>
          <a:xfrm>
            <a:off x="5796136" y="1923678"/>
            <a:ext cx="2808312" cy="830997"/>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a:latin typeface="Alibaba PuHuiTi" pitchFamily="18" charset="-122"/>
                <a:ea typeface="Alibaba PuHuiTi" pitchFamily="18" charset="-122"/>
                <a:cs typeface="Alibaba PuHuiTi" pitchFamily="18" charset="-122"/>
              </a:rPr>
              <a:t>__name__ == </a:t>
            </a:r>
            <a:r>
              <a:rPr lang="en" altLang="zh-CN" sz="1200" dirty="0">
                <a:solidFill>
                  <a:srgbClr val="067D17"/>
                </a:solidFill>
                <a:latin typeface="Alibaba PuHuiTi" pitchFamily="18" charset="-122"/>
                <a:ea typeface="Alibaba PuHuiTi" pitchFamily="18" charset="-122"/>
                <a:cs typeface="Alibaba PuHuiTi" pitchFamily="18" charset="-122"/>
              </a:rPr>
              <a:t>'__main__'</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5</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3</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4</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7</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2</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select_sort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0080"/>
                </a:solidFill>
                <a:latin typeface="Alibaba PuHuiTi" pitchFamily="18" charset="-122"/>
                <a:ea typeface="Alibaba PuHuiTi" pitchFamily="18" charset="-122"/>
                <a:cs typeface="Alibaba PuHuiTi" pitchFamily="18" charset="-122"/>
              </a:rPr>
              <a:t>print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endParaRPr kumimoji="0" sz="12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sym typeface="+mn-ea"/>
            </a:endParaRPr>
          </a:p>
        </p:txBody>
      </p:sp>
    </p:spTree>
    <p:extLst>
      <p:ext uri="{BB962C8B-B14F-4D97-AF65-F5344CB8AC3E}">
        <p14:creationId xmlns:p14="http://schemas.microsoft.com/office/powerpoint/2010/main" val="305790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12. </a:t>
            </a:r>
            <a:r>
              <a:rPr lang="zh-CN" altLang="en-US" sz="2400" b="1" dirty="0">
                <a:solidFill>
                  <a:srgbClr val="595959"/>
                </a:solidFill>
                <a:latin typeface="Alibaba PuHuiTi" pitchFamily="18" charset="-122"/>
                <a:ea typeface="Alibaba PuHuiTi" pitchFamily="18" charset="-122"/>
                <a:cs typeface="Alibaba PuHuiTi" pitchFamily="18" charset="-122"/>
              </a:rPr>
              <a:t>选择排序的稳定性</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12.1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选择排序是稳定的还是不稳定</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12. </a:t>
            </a:r>
            <a:r>
              <a:rPr kumimoji="0" lang="zh-CN" altLang="en-US" sz="24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选择排序的稳定性</a:t>
            </a:r>
          </a:p>
        </p:txBody>
      </p:sp>
      <p:sp>
        <p:nvSpPr>
          <p:cNvPr id="2" name="TextBox 3">
            <a:extLst>
              <a:ext uri="{FF2B5EF4-FFF2-40B4-BE49-F238E27FC236}">
                <a16:creationId xmlns:a16="http://schemas.microsoft.com/office/drawing/2014/main" id="{5C0739D9-D956-4F88-F3FB-3D0B7AC69DDC}"/>
              </a:ext>
            </a:extLst>
          </p:cNvPr>
          <p:cNvSpPr txBox="1"/>
          <p:nvPr/>
        </p:nvSpPr>
        <p:spPr>
          <a:xfrm>
            <a:off x="755576" y="774905"/>
            <a:ext cx="4680520" cy="3970318"/>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def </a:t>
            </a:r>
            <a:r>
              <a:rPr lang="en" altLang="zh-CN" sz="1200" dirty="0" err="1">
                <a:solidFill>
                  <a:srgbClr val="00627A"/>
                </a:solidFill>
                <a:latin typeface="Alibaba PuHuiTi" pitchFamily="18" charset="-122"/>
                <a:ea typeface="Alibaba PuHuiTi" pitchFamily="18" charset="-122"/>
                <a:cs typeface="Alibaba PuHuiTi" pitchFamily="18" charset="-122"/>
              </a:rPr>
              <a:t>select_sort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选择排序</a:t>
            </a:r>
            <a:r>
              <a:rPr lang="en-US" altLang="zh-CN" sz="1200" i="1" dirty="0">
                <a:solidFill>
                  <a:srgbClr val="8C8C8C"/>
                </a:solidFill>
                <a:latin typeface="Alibaba PuHuiTi" pitchFamily="18" charset="-122"/>
                <a:ea typeface="Alibaba PuHuiTi" pitchFamily="18" charset="-122"/>
                <a:cs typeface="Alibaba PuHuiTi" pitchFamily="18" charset="-122"/>
              </a:rPr>
              <a:t>"""</a:t>
            </a:r>
            <a:br>
              <a:rPr lang="en-US" altLang="zh-CN" sz="1200" i="1" dirty="0">
                <a:solidFill>
                  <a:srgbClr val="8C8C8C"/>
                </a:solidFill>
                <a:latin typeface="Alibaba PuHuiTi" pitchFamily="18" charset="-122"/>
                <a:ea typeface="Alibaba PuHuiTi" pitchFamily="18" charset="-122"/>
                <a:cs typeface="Alibaba PuHuiTi" pitchFamily="18" charset="-122"/>
              </a:rPr>
            </a:br>
            <a:br>
              <a:rPr lang="en-US" altLang="zh-CN" sz="1200" i="1" dirty="0">
                <a:solidFill>
                  <a:srgbClr val="8C8C8C"/>
                </a:solidFill>
                <a:latin typeface="Alibaba PuHuiTi" pitchFamily="18" charset="-122"/>
                <a:ea typeface="Alibaba PuHuiTi" pitchFamily="18" charset="-122"/>
                <a:cs typeface="Alibaba PuHuiTi" pitchFamily="18" charset="-122"/>
              </a:rPr>
            </a:br>
            <a:r>
              <a:rPr lang="en-US" altLang="zh-CN" sz="1200" i="1" dirty="0">
                <a:solidFill>
                  <a:srgbClr val="8C8C8C"/>
                </a:solidFill>
                <a:latin typeface="Alibaba PuHuiTi" pitchFamily="18" charset="-122"/>
                <a:ea typeface="Alibaba PuHuiTi" pitchFamily="18" charset="-122"/>
                <a:cs typeface="Alibaba PuHuiTi" pitchFamily="18" charset="-122"/>
              </a:rPr>
              <a:t>    # </a:t>
            </a:r>
            <a:r>
              <a:rPr lang="zh-CN" altLang="en-US" sz="1200" i="1" dirty="0">
                <a:solidFill>
                  <a:srgbClr val="8C8C8C"/>
                </a:solidFill>
                <a:latin typeface="Alibaba PuHuiTi" pitchFamily="18" charset="-122"/>
                <a:ea typeface="Alibaba PuHuiTi" pitchFamily="18" charset="-122"/>
                <a:cs typeface="Alibaba PuHuiTi" pitchFamily="18" charset="-122"/>
              </a:rPr>
              <a:t>列表的长度</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latin typeface="Alibaba PuHuiTi" pitchFamily="18" charset="-122"/>
                <a:ea typeface="Alibaba PuHuiTi" pitchFamily="18" charset="-122"/>
                <a:cs typeface="Alibaba PuHuiTi" pitchFamily="18" charset="-122"/>
              </a:rPr>
              <a:t>n = </a:t>
            </a:r>
            <a:r>
              <a:rPr lang="en" altLang="zh-CN" sz="1200" dirty="0" err="1">
                <a:solidFill>
                  <a:srgbClr val="000080"/>
                </a:solidFill>
                <a:latin typeface="Alibaba PuHuiTi" pitchFamily="18" charset="-122"/>
                <a:ea typeface="Alibaba PuHuiTi" pitchFamily="18" charset="-122"/>
                <a:cs typeface="Alibaba PuHuiTi" pitchFamily="18" charset="-122"/>
              </a:rPr>
              <a:t>len</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外层循环 控制比较轮数</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a:latin typeface="Alibaba PuHuiTi" pitchFamily="18" charset="-122"/>
                <a:ea typeface="Alibaba PuHuiTi" pitchFamily="18" charset="-122"/>
                <a:cs typeface="Alibaba PuHuiTi" pitchFamily="18" charset="-122"/>
              </a:rPr>
              <a:t>j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a:t>
            </a:r>
            <a:r>
              <a:rPr lang="en" altLang="zh-CN" sz="1200" dirty="0">
                <a:solidFill>
                  <a:srgbClr val="1750EB"/>
                </a:solidFill>
                <a:latin typeface="Alibaba PuHuiTi" pitchFamily="18" charset="-122"/>
                <a:ea typeface="Alibaba PuHuiTi" pitchFamily="18" charset="-122"/>
                <a:cs typeface="Alibaba PuHuiTi" pitchFamily="18" charset="-122"/>
              </a:rPr>
              <a:t>0</a:t>
            </a:r>
            <a:r>
              <a:rPr lang="en" altLang="zh-CN" sz="1200" dirty="0">
                <a:latin typeface="Alibaba PuHuiTi" pitchFamily="18" charset="-122"/>
                <a:ea typeface="Alibaba PuHuiTi" pitchFamily="18" charset="-122"/>
                <a:cs typeface="Alibaba PuHuiTi" pitchFamily="18" charset="-122"/>
              </a:rPr>
              <a:t>, n-</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假定的最小值的下标</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 j</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内层循环 控制比较次数</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(j+</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n):</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进行比较获得最小值</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&lt;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 </a:t>
            </a:r>
            <a:r>
              <a:rPr lang="en" altLang="zh-CN" sz="1200" dirty="0" err="1">
                <a:latin typeface="Alibaba PuHuiTi" pitchFamily="18" charset="-122"/>
                <a:ea typeface="Alibaba PuHuiTi" pitchFamily="18" charset="-122"/>
                <a:cs typeface="Alibaba PuHuiTi" pitchFamily="18" charset="-122"/>
              </a:rPr>
              <a:t>i</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若假定的最小值下标发生变化</a:t>
            </a: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就进行交换</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 j:</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[j],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min_index</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[j]</a:t>
            </a:r>
            <a:endParaRPr kumimoji="0" sz="12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sym typeface="+mn-ea"/>
            </a:endParaRPr>
          </a:p>
        </p:txBody>
      </p:sp>
      <p:sp>
        <p:nvSpPr>
          <p:cNvPr id="4" name="TextBox 3">
            <a:extLst>
              <a:ext uri="{FF2B5EF4-FFF2-40B4-BE49-F238E27FC236}">
                <a16:creationId xmlns:a16="http://schemas.microsoft.com/office/drawing/2014/main" id="{839C4653-5905-FCEE-B7E2-F3BD4F43C323}"/>
              </a:ext>
            </a:extLst>
          </p:cNvPr>
          <p:cNvSpPr txBox="1"/>
          <p:nvPr/>
        </p:nvSpPr>
        <p:spPr>
          <a:xfrm>
            <a:off x="5796136" y="1923678"/>
            <a:ext cx="3347864" cy="2400657"/>
          </a:xfrm>
          <a:prstGeom prst="rect">
            <a:avLst/>
          </a:prstGeom>
          <a:solidFill>
            <a:srgbClr val="FFFFE4"/>
          </a:solidFill>
          <a:ln w="3175">
            <a:solidFill>
              <a:srgbClr val="919191"/>
            </a:solidFill>
          </a:ln>
        </p:spPr>
        <p:txBody>
          <a:bodyPr wrap="square">
            <a:spAutoFit/>
          </a:bodyPr>
          <a:lstStyle/>
          <a:p>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稳定性测试</a:t>
            </a:r>
            <a:endParaRPr lang="en" altLang="zh-CN" sz="1200" dirty="0">
              <a:solidFill>
                <a:srgbClr val="0033B3"/>
              </a:solidFill>
              <a:latin typeface="Alibaba PuHuiTi" pitchFamily="18" charset="-122"/>
              <a:ea typeface="Alibaba PuHuiTi" pitchFamily="18" charset="-122"/>
              <a:cs typeface="Alibaba PuHuiTi" pitchFamily="18" charset="-122"/>
            </a:endParaRPr>
          </a:p>
          <a:p>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a:latin typeface="Alibaba PuHuiTi" pitchFamily="18" charset="-122"/>
                <a:ea typeface="Alibaba PuHuiTi" pitchFamily="18" charset="-122"/>
                <a:cs typeface="Alibaba PuHuiTi" pitchFamily="18" charset="-122"/>
              </a:rPr>
              <a:t>__name__ == </a:t>
            </a:r>
            <a:r>
              <a:rPr lang="en" altLang="zh-CN" sz="1200" dirty="0">
                <a:solidFill>
                  <a:srgbClr val="067D17"/>
                </a:solidFill>
                <a:latin typeface="Alibaba PuHuiTi" pitchFamily="18" charset="-122"/>
                <a:ea typeface="Alibaba PuHuiTi" pitchFamily="18" charset="-122"/>
                <a:cs typeface="Alibaba PuHuiTi" pitchFamily="18" charset="-122"/>
              </a:rPr>
              <a:t>'__main__'</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 = [</a:t>
            </a:r>
            <a:r>
              <a:rPr lang="en-US" altLang="zh-CN" sz="1200" dirty="0">
                <a:solidFill>
                  <a:srgbClr val="1750EB"/>
                </a:solidFill>
                <a:latin typeface="Alibaba PuHuiTi" pitchFamily="18" charset="-122"/>
                <a:ea typeface="Alibaba PuHuiTi" pitchFamily="18" charset="-122"/>
                <a:cs typeface="Alibaba PuHuiTi" pitchFamily="18" charset="-122"/>
              </a:rPr>
              <a:t>7</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3</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4</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7</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2</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select_sort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0080"/>
                </a:solidFill>
                <a:latin typeface="Alibaba PuHuiTi" pitchFamily="18" charset="-122"/>
                <a:ea typeface="Alibaba PuHuiTi" pitchFamily="18" charset="-122"/>
                <a:cs typeface="Alibaba PuHuiTi" pitchFamily="18" charset="-122"/>
              </a:rPr>
              <a:t>print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p>
          <a:p>
            <a:endParaRPr lang="en" altLang="zh-CN" sz="1200" dirty="0">
              <a:latin typeface="Alibaba PuHuiTi" pitchFamily="18" charset="-122"/>
              <a:ea typeface="Alibaba PuHuiTi" pitchFamily="18" charset="-122"/>
              <a:cs typeface="Alibaba PuHuiTi" pitchFamily="18" charset="-122"/>
            </a:endParaRPr>
          </a:p>
          <a:p>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索引</a:t>
            </a:r>
            <a:r>
              <a:rPr lang="en-US" altLang="zh-CN" sz="1200" i="1" dirty="0">
                <a:solidFill>
                  <a:srgbClr val="8C8C8C"/>
                </a:solidFill>
                <a:latin typeface="Alibaba PuHuiTi" pitchFamily="18" charset="-122"/>
                <a:ea typeface="Alibaba PuHuiTi" pitchFamily="18" charset="-122"/>
                <a:cs typeface="Alibaba PuHuiTi" pitchFamily="18" charset="-122"/>
              </a:rPr>
              <a:t>: 0  1  2  3  4</a:t>
            </a:r>
            <a:br>
              <a:rPr lang="en-US" altLang="zh-CN" sz="1200" i="1" dirty="0">
                <a:solidFill>
                  <a:srgbClr val="8C8C8C"/>
                </a:solidFill>
                <a:latin typeface="Alibaba PuHuiTi" pitchFamily="18" charset="-122"/>
                <a:ea typeface="Alibaba PuHuiTi" pitchFamily="18" charset="-122"/>
                <a:cs typeface="Alibaba PuHuiTi" pitchFamily="18" charset="-122"/>
              </a:rPr>
            </a:b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序列</a:t>
            </a:r>
            <a:r>
              <a:rPr lang="en-US" altLang="zh-CN" sz="1200" i="1" dirty="0">
                <a:solidFill>
                  <a:srgbClr val="8C8C8C"/>
                </a:solidFill>
                <a:latin typeface="Alibaba PuHuiTi" pitchFamily="18" charset="-122"/>
                <a:ea typeface="Alibaba PuHuiTi" pitchFamily="18" charset="-122"/>
                <a:cs typeface="Alibaba PuHuiTi" pitchFamily="18" charset="-122"/>
              </a:rPr>
              <a:t>: 7, 3, 4, 7, 2</a:t>
            </a:r>
            <a:br>
              <a:rPr lang="en-US" altLang="zh-CN" sz="1200" i="1" dirty="0">
                <a:solidFill>
                  <a:srgbClr val="8C8C8C"/>
                </a:solidFill>
                <a:latin typeface="Alibaba PuHuiTi" pitchFamily="18" charset="-122"/>
                <a:ea typeface="Alibaba PuHuiTi" pitchFamily="18" charset="-122"/>
                <a:cs typeface="Alibaba PuHuiTi" pitchFamily="18" charset="-122"/>
              </a:rPr>
            </a:b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第一个轮次</a:t>
            </a:r>
            <a:r>
              <a:rPr lang="en-US" altLang="zh-CN" sz="1200" i="1" dirty="0">
                <a:solidFill>
                  <a:srgbClr val="8C8C8C"/>
                </a:solidFill>
                <a:latin typeface="Alibaba PuHuiTi" pitchFamily="18" charset="-122"/>
                <a:ea typeface="Alibaba PuHuiTi" pitchFamily="18" charset="-122"/>
                <a:cs typeface="Alibaba PuHuiTi" pitchFamily="18" charset="-122"/>
              </a:rPr>
              <a:t>7</a:t>
            </a:r>
            <a:r>
              <a:rPr lang="zh-CN" altLang="en-US" sz="1200" i="1" dirty="0">
                <a:solidFill>
                  <a:srgbClr val="8C8C8C"/>
                </a:solidFill>
                <a:latin typeface="Alibaba PuHuiTi" pitchFamily="18" charset="-122"/>
                <a:ea typeface="Alibaba PuHuiTi" pitchFamily="18" charset="-122"/>
                <a:cs typeface="Alibaba PuHuiTi" pitchFamily="18" charset="-122"/>
              </a:rPr>
              <a:t>和最后的</a:t>
            </a:r>
            <a:r>
              <a:rPr lang="en-US" altLang="zh-CN" sz="1200" i="1" dirty="0">
                <a:solidFill>
                  <a:srgbClr val="8C8C8C"/>
                </a:solidFill>
                <a:latin typeface="Alibaba PuHuiTi" pitchFamily="18" charset="-122"/>
                <a:ea typeface="Alibaba PuHuiTi" pitchFamily="18" charset="-122"/>
                <a:cs typeface="Alibaba PuHuiTi" pitchFamily="18" charset="-122"/>
              </a:rPr>
              <a:t>2</a:t>
            </a:r>
            <a:r>
              <a:rPr lang="zh-CN" altLang="en-US" sz="1200" i="1" dirty="0">
                <a:solidFill>
                  <a:srgbClr val="8C8C8C"/>
                </a:solidFill>
                <a:latin typeface="Alibaba PuHuiTi" pitchFamily="18" charset="-122"/>
                <a:ea typeface="Alibaba PuHuiTi" pitchFamily="18" charset="-122"/>
                <a:cs typeface="Alibaba PuHuiTi" pitchFamily="18" charset="-122"/>
              </a:rPr>
              <a:t>进行交换 发现前面的</a:t>
            </a:r>
            <a:r>
              <a:rPr lang="en-US" altLang="zh-CN" sz="1200" i="1" dirty="0">
                <a:solidFill>
                  <a:srgbClr val="8C8C8C"/>
                </a:solidFill>
                <a:latin typeface="Alibaba PuHuiTi" pitchFamily="18" charset="-122"/>
                <a:ea typeface="Alibaba PuHuiTi" pitchFamily="18" charset="-122"/>
                <a:cs typeface="Alibaba PuHuiTi" pitchFamily="18" charset="-122"/>
              </a:rPr>
              <a:t>7</a:t>
            </a:r>
            <a:r>
              <a:rPr lang="zh-CN" altLang="en-US" sz="1200" i="1" dirty="0">
                <a:solidFill>
                  <a:srgbClr val="8C8C8C"/>
                </a:solidFill>
                <a:latin typeface="Alibaba PuHuiTi" pitchFamily="18" charset="-122"/>
                <a:ea typeface="Alibaba PuHuiTi" pitchFamily="18" charset="-122"/>
                <a:cs typeface="Alibaba PuHuiTi" pitchFamily="18" charset="-122"/>
              </a:rPr>
              <a:t>跑到最后面了</a:t>
            </a:r>
            <a:br>
              <a:rPr lang="zh-CN" altLang="en-US" sz="1200" i="1" dirty="0">
                <a:solidFill>
                  <a:srgbClr val="8C8C8C"/>
                </a:solidFill>
                <a:latin typeface="Alibaba PuHuiTi" pitchFamily="18" charset="-122"/>
                <a:ea typeface="Alibaba PuHuiTi" pitchFamily="18" charset="-122"/>
                <a:cs typeface="Alibaba PuHuiTi" pitchFamily="18" charset="-122"/>
              </a:rPr>
            </a:b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也就是</a:t>
            </a:r>
            <a:r>
              <a:rPr lang="en-US" altLang="zh-CN" sz="1200" i="1" dirty="0">
                <a:solidFill>
                  <a:srgbClr val="8C8C8C"/>
                </a:solidFill>
                <a:latin typeface="Alibaba PuHuiTi" pitchFamily="18" charset="-122"/>
                <a:ea typeface="Alibaba PuHuiTi" pitchFamily="18" charset="-122"/>
                <a:cs typeface="Alibaba PuHuiTi" pitchFamily="18" charset="-122"/>
              </a:rPr>
              <a:t>: 7</a:t>
            </a:r>
            <a:r>
              <a:rPr lang="zh-CN" altLang="en-US" sz="1200" i="1" dirty="0">
                <a:solidFill>
                  <a:srgbClr val="8C8C8C"/>
                </a:solidFill>
                <a:latin typeface="Alibaba PuHuiTi" pitchFamily="18" charset="-122"/>
                <a:ea typeface="Alibaba PuHuiTi" pitchFamily="18" charset="-122"/>
                <a:cs typeface="Alibaba PuHuiTi" pitchFamily="18" charset="-122"/>
              </a:rPr>
              <a:t>和</a:t>
            </a:r>
            <a:r>
              <a:rPr lang="en-US" altLang="zh-CN" sz="1200" i="1" dirty="0">
                <a:solidFill>
                  <a:srgbClr val="8C8C8C"/>
                </a:solidFill>
                <a:latin typeface="Alibaba PuHuiTi" pitchFamily="18" charset="-122"/>
                <a:ea typeface="Alibaba PuHuiTi" pitchFamily="18" charset="-122"/>
                <a:cs typeface="Alibaba PuHuiTi" pitchFamily="18" charset="-122"/>
              </a:rPr>
              <a:t>7</a:t>
            </a:r>
            <a:r>
              <a:rPr lang="zh-CN" altLang="en-US" sz="1200" i="1" dirty="0">
                <a:solidFill>
                  <a:srgbClr val="8C8C8C"/>
                </a:solidFill>
                <a:latin typeface="Alibaba PuHuiTi" pitchFamily="18" charset="-122"/>
                <a:ea typeface="Alibaba PuHuiTi" pitchFamily="18" charset="-122"/>
                <a:cs typeface="Alibaba PuHuiTi" pitchFamily="18" charset="-122"/>
              </a:rPr>
              <a:t>位置前后发生了变化</a:t>
            </a:r>
            <a:endParaRPr lang="en-US" altLang="zh-CN" sz="1200" i="1" dirty="0">
              <a:solidFill>
                <a:srgbClr val="8C8C8C"/>
              </a:solidFill>
              <a:latin typeface="Alibaba PuHuiTi" pitchFamily="18" charset="-122"/>
              <a:ea typeface="Alibaba PuHuiTi" pitchFamily="18" charset="-122"/>
              <a:cs typeface="Alibaba PuHuiTi" pitchFamily="18" charset="-122"/>
            </a:endParaRPr>
          </a:p>
          <a:p>
            <a:r>
              <a:rPr kumimoji="0" lang="zh-CN" altLang="en-US" b="0" i="1"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sym typeface="+mn-ea"/>
              </a:rPr>
              <a:t>不稳定算法</a:t>
            </a:r>
            <a:endParaRPr kumimoji="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sym typeface="+mn-ea"/>
            </a:endParaRPr>
          </a:p>
        </p:txBody>
      </p:sp>
    </p:spTree>
    <p:extLst>
      <p:ext uri="{BB962C8B-B14F-4D97-AF65-F5344CB8AC3E}">
        <p14:creationId xmlns:p14="http://schemas.microsoft.com/office/powerpoint/2010/main" val="7313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228716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总结</a:t>
            </a:r>
            <a:endParaRPr kumimoji="0" lang="zh-TW" altLang="zh-CN" sz="2400" b="1" i="0" u="none" strike="noStrike" kern="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prstClr val="white"/>
                </a:solidFill>
                <a:effectLst/>
                <a:uLnTx/>
                <a:uFillTx/>
                <a:latin typeface="Alibaba PuHuiTi" pitchFamily="18" charset="-122"/>
                <a:ea typeface="Alibaba PuHuiTi" pitchFamily="18" charset="-122"/>
                <a:cs typeface="Alibaba PuHuiTi" pitchFamily="18" charset="-122"/>
              </a:rPr>
              <a:t>总结</a:t>
            </a:r>
            <a:endParaRPr kumimoji="0" lang="zh-TW" altLang="zh-CN" sz="3600" b="0" i="0" u="none" strike="noStrike" kern="0" cap="none" spc="0" normalizeH="0" baseline="0" noProof="0" dirty="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6" name="TextBox 7">
            <a:extLst>
              <a:ext uri="{FF2B5EF4-FFF2-40B4-BE49-F238E27FC236}">
                <a16:creationId xmlns:a16="http://schemas.microsoft.com/office/drawing/2014/main" id="{E0303FA4-49C3-569F-07C5-0DB2142767D9}"/>
              </a:ext>
            </a:extLst>
          </p:cNvPr>
          <p:cNvSpPr txBox="1">
            <a:spLocks noChangeArrowheads="1"/>
          </p:cNvSpPr>
          <p:nvPr/>
        </p:nvSpPr>
        <p:spPr bwMode="auto">
          <a:xfrm>
            <a:off x="3099630" y="877009"/>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1</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、选择算法时间复杂度</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12" name="TextBox 7">
            <a:extLst>
              <a:ext uri="{FF2B5EF4-FFF2-40B4-BE49-F238E27FC236}">
                <a16:creationId xmlns:a16="http://schemas.microsoft.com/office/drawing/2014/main" id="{A97E8039-537F-770D-25C6-99458D4DB4FB}"/>
              </a:ext>
            </a:extLst>
          </p:cNvPr>
          <p:cNvSpPr txBox="1">
            <a:spLocks noChangeArrowheads="1"/>
          </p:cNvSpPr>
          <p:nvPr/>
        </p:nvSpPr>
        <p:spPr bwMode="auto">
          <a:xfrm>
            <a:off x="3098881" y="2433837"/>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2</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、选择算法是稳定性算法吗？</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7" name="TextBox 7">
            <a:extLst>
              <a:ext uri="{FF2B5EF4-FFF2-40B4-BE49-F238E27FC236}">
                <a16:creationId xmlns:a16="http://schemas.microsoft.com/office/drawing/2014/main" id="{7E15471E-977D-D450-7944-B0265D31BAC0}"/>
              </a:ext>
            </a:extLst>
          </p:cNvPr>
          <p:cNvSpPr txBox="1">
            <a:spLocks noChangeArrowheads="1"/>
          </p:cNvSpPr>
          <p:nvPr/>
        </p:nvSpPr>
        <p:spPr bwMode="auto">
          <a:xfrm>
            <a:off x="3491622" y="1243289"/>
            <a:ext cx="5184650" cy="62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最差时间复杂度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O(n</a:t>
            </a:r>
            <a:r>
              <a:rPr kumimoji="0" lang="en-US" altLang="zh-CN" sz="1200" b="0" i="0" u="none" strike="noStrike" kern="1200" cap="none" spc="0" normalizeH="0" baseline="30000" noProof="0" dirty="0">
                <a:ln>
                  <a:noFill/>
                </a:ln>
                <a:solidFill>
                  <a:srgbClr val="FF0000"/>
                </a:solidFill>
                <a:effectLst/>
                <a:uLnTx/>
                <a:uFillTx/>
                <a:latin typeface="Alibaba PuHuiTi" pitchFamily="18" charset="-122"/>
                <a:ea typeface="Alibaba PuHuiTi" pitchFamily="18" charset="-122"/>
                <a:cs typeface="Alibaba PuHuiTi" pitchFamily="18" charset="-122"/>
              </a:rPr>
              <a:t>2</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a:t>
            </a:r>
          </a:p>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最优时间复杂度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O(n)</a:t>
            </a:r>
            <a:r>
              <a:rPr kumimoji="0" lang="zh-CN" altLang="en-US"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 </a:t>
            </a:r>
            <a:endPar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endParaRPr>
          </a:p>
        </p:txBody>
      </p:sp>
      <p:sp>
        <p:nvSpPr>
          <p:cNvPr id="11" name="TextBox 7">
            <a:extLst>
              <a:ext uri="{FF2B5EF4-FFF2-40B4-BE49-F238E27FC236}">
                <a16:creationId xmlns:a16="http://schemas.microsoft.com/office/drawing/2014/main" id="{5A0A9A39-7CE9-EA01-0BA4-3E60B5DDCF0C}"/>
              </a:ext>
            </a:extLst>
          </p:cNvPr>
          <p:cNvSpPr txBox="1">
            <a:spLocks noChangeArrowheads="1"/>
          </p:cNvSpPr>
          <p:nvPr/>
        </p:nvSpPr>
        <p:spPr bwMode="auto">
          <a:xfrm>
            <a:off x="3521690" y="2787774"/>
            <a:ext cx="4578552" cy="34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算法稳定性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 </a:t>
            </a:r>
            <a:r>
              <a:rPr kumimoji="0" lang="zh-CN" altLang="en-US"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不稳定算法</a:t>
            </a:r>
          </a:p>
        </p:txBody>
      </p:sp>
    </p:spTree>
    <p:extLst>
      <p:ext uri="{BB962C8B-B14F-4D97-AF65-F5344CB8AC3E}">
        <p14:creationId xmlns:p14="http://schemas.microsoft.com/office/powerpoint/2010/main" val="27636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Alibaba PuHuiTi" pitchFamily="18" charset="-122"/>
                <a:ea typeface="Alibaba PuHuiTi" pitchFamily="18" charset="-122"/>
                <a:cs typeface="Alibaba PuHuiTi" pitchFamily="18"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Alibaba PuHuiTi" pitchFamily="18" charset="-122"/>
                <a:ea typeface="Alibaba PuHuiTi" pitchFamily="18" charset="-122"/>
                <a:cs typeface="Alibaba PuHuiTi" pitchFamily="18"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Alibaba PuHuiTi" pitchFamily="18" charset="-122"/>
                <a:ea typeface="Alibaba PuHuiTi" pitchFamily="18" charset="-122"/>
                <a:cs typeface="Alibaba PuHuiTi" pitchFamily="18" charset="-122"/>
              </a:rPr>
              <a:t>录</a:t>
            </a:r>
          </a:p>
        </p:txBody>
      </p:sp>
      <p:sp>
        <p:nvSpPr>
          <p:cNvPr id="8196" name="TextBox 9"/>
          <p:cNvSpPr txBox="1">
            <a:spLocks noChangeArrowheads="1"/>
          </p:cNvSpPr>
          <p:nvPr/>
        </p:nvSpPr>
        <p:spPr bwMode="auto">
          <a:xfrm>
            <a:off x="3707904" y="1403186"/>
            <a:ext cx="4319588" cy="218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排序算法的稳定性</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冒泡排序</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选择排序</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Alibaba PuHuiTi" pitchFamily="18" charset="-122"/>
                <a:ea typeface="Alibaba PuHuiTi" pitchFamily="18" charset="-122"/>
                <a:cs typeface="Alibaba PuHuiTi" pitchFamily="18" charset="-122"/>
              </a:rPr>
              <a:t>插入排序</a:t>
            </a:r>
            <a:endParaRPr lang="en-US" altLang="zh-CN" sz="1400" dirty="0">
              <a:solidFill>
                <a:srgbClr val="FF0000"/>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快速排序</a:t>
            </a:r>
            <a:endParaRPr lang="en-US" altLang="zh-CN" sz="1400" dirty="0">
              <a:solidFill>
                <a:srgbClr val="262626"/>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Alibaba PuHuiTi" pitchFamily="18" charset="-122"/>
                <a:ea typeface="Alibaba PuHuiTi" pitchFamily="18" charset="-122"/>
                <a:cs typeface="Alibaba PuHuiTi" pitchFamily="18" charset="-122"/>
                <a:sym typeface="+mn-ea"/>
              </a:rPr>
              <a:t>目标</a:t>
            </a:r>
            <a:endParaRPr lang="zh-TW" altLang="zh-CN" sz="3200" b="1">
              <a:solidFill>
                <a:srgbClr val="262626"/>
              </a:solidFill>
              <a:latin typeface="Alibaba PuHuiTi" pitchFamily="18" charset="-122"/>
              <a:ea typeface="Alibaba PuHuiTi" pitchFamily="18" charset="-122"/>
              <a:cs typeface="Alibaba PuHuiTi" pitchFamily="18"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Alibaba PuHuiTi" pitchFamily="18" charset="-122"/>
                <a:ea typeface="Alibaba PuHuiTi" pitchFamily="18" charset="-122"/>
                <a:cs typeface="Alibaba PuHuiTi" pitchFamily="18" charset="-122"/>
                <a:sym typeface="+mn-ea"/>
              </a:rPr>
              <a:t>TARGET</a:t>
            </a:r>
            <a:endParaRPr lang="zh-TW" altLang="zh-CN" sz="2400" b="1" kern="0" dirty="0">
              <a:solidFill>
                <a:srgbClr val="FF0000"/>
              </a:solidFill>
              <a:latin typeface="Alibaba PuHuiTi" pitchFamily="18" charset="-122"/>
              <a:ea typeface="Alibaba PuHuiTi" pitchFamily="18" charset="-122"/>
              <a:cs typeface="Alibaba PuHuiTi" pitchFamily="18" charset="-122"/>
              <a:sym typeface="+mn-ea"/>
            </a:endParaRPr>
          </a:p>
        </p:txBody>
      </p:sp>
      <p:sp>
        <p:nvSpPr>
          <p:cNvPr id="2" name="矩形 1"/>
          <p:cNvSpPr/>
          <p:nvPr/>
        </p:nvSpPr>
        <p:spPr>
          <a:xfrm>
            <a:off x="3959225" y="2062622"/>
            <a:ext cx="2773516"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Alibaba PuHuiTi" pitchFamily="18" charset="-122"/>
                <a:ea typeface="Alibaba PuHuiTi" pitchFamily="18" charset="-122"/>
                <a:cs typeface="Alibaba PuHuiTi" pitchFamily="18" charset="-122"/>
              </a:rPr>
              <a:t> 能够代码实现插入排序</a:t>
            </a:r>
            <a:endParaRPr lang="en-US" altLang="zh-CN"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6. </a:t>
            </a:r>
            <a:r>
              <a:rPr lang="zh-CN" altLang="en-US" sz="2400" b="1" dirty="0">
                <a:solidFill>
                  <a:srgbClr val="595959"/>
                </a:solidFill>
                <a:latin typeface="Alibaba PuHuiTi" pitchFamily="18" charset="-122"/>
                <a:ea typeface="Alibaba PuHuiTi" pitchFamily="18" charset="-122"/>
                <a:cs typeface="Alibaba PuHuiTi" pitchFamily="18" charset="-122"/>
              </a:rPr>
              <a:t>算法的稳定性</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6.1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什么是算法的稳定性</a:t>
            </a:r>
            <a:r>
              <a:rPr lang="en-US" altLang="zh-CN"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 </a:t>
            </a: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考虑的角度是什么</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13. </a:t>
            </a:r>
            <a:r>
              <a:rPr lang="zh-CN" altLang="en-US" sz="2400" b="1" dirty="0">
                <a:solidFill>
                  <a:srgbClr val="595959"/>
                </a:solidFill>
                <a:latin typeface="Alibaba PuHuiTi" pitchFamily="18" charset="-122"/>
                <a:ea typeface="Alibaba PuHuiTi" pitchFamily="18" charset="-122"/>
                <a:cs typeface="Alibaba PuHuiTi" pitchFamily="18" charset="-122"/>
              </a:rPr>
              <a:t>插入排序</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13.1</a:t>
            </a:r>
            <a:r>
              <a:rPr lang="zh-CN" altLang="en-US" b="1" dirty="0">
                <a:solidFill>
                  <a:srgbClr val="404040"/>
                </a:solidFill>
                <a:latin typeface="Alibaba PuHuiTi" pitchFamily="18" charset="-122"/>
                <a:ea typeface="Alibaba PuHuiTi" pitchFamily="18" charset="-122"/>
                <a:cs typeface="Alibaba PuHuiTi" pitchFamily="18" charset="-122"/>
              </a:rPr>
              <a:t> 梳理</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插入排序的思想</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插入排序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什么是插入排序</a:t>
            </a:r>
          </a:p>
        </p:txBody>
      </p:sp>
      <p:sp>
        <p:nvSpPr>
          <p:cNvPr id="4" name="文本框 3"/>
          <p:cNvSpPr txBox="1"/>
          <p:nvPr/>
        </p:nvSpPr>
        <p:spPr>
          <a:xfrm>
            <a:off x="628650" y="1244758"/>
            <a:ext cx="7879080" cy="461665"/>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Alibaba PuHuiTi" pitchFamily="18" charset="-122"/>
                <a:ea typeface="Alibaba PuHuiTi" pitchFamily="18" charset="-122"/>
                <a:cs typeface="Alibaba PuHuiTi" pitchFamily="18" charset="-122"/>
              </a:rPr>
              <a:t>插入排序</a:t>
            </a:r>
            <a:r>
              <a:rPr lang="zh-CN" altLang="en-US" sz="1200" dirty="0">
                <a:latin typeface="Alibaba PuHuiTi" pitchFamily="18" charset="-122"/>
                <a:ea typeface="Alibaba PuHuiTi" pitchFamily="18" charset="-122"/>
                <a:cs typeface="Alibaba PuHuiTi" pitchFamily="18" charset="-122"/>
              </a:rPr>
              <a:t>的基本操作就是将一个数据插入到已经排好序的有序数据中，从而得到一个新的、个数加一的有序数据，</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lang="zh-CN" altLang="en-US" sz="1200" dirty="0">
                <a:latin typeface="Alibaba PuHuiTi" pitchFamily="18" charset="-122"/>
                <a:ea typeface="Alibaba PuHuiTi" pitchFamily="18" charset="-122"/>
                <a:cs typeface="Alibaba PuHuiTi" pitchFamily="18" charset="-122"/>
              </a:rPr>
              <a:t>算法适用于少量数据的排序</a:t>
            </a:r>
            <a:endParaRPr kumimoji="1" lang="zh-CN" altLang="en-US" sz="1200" dirty="0">
              <a:latin typeface="Alibaba PuHuiTi" pitchFamily="18" charset="-122"/>
              <a:ea typeface="Alibaba PuHuiTi" pitchFamily="18" charset="-122"/>
              <a:cs typeface="Alibaba PuHuiTi" pitchFamily="18" charset="-122"/>
            </a:endParaRPr>
          </a:p>
        </p:txBody>
      </p:sp>
      <p:sp>
        <p:nvSpPr>
          <p:cNvPr id="5" name="文本框 4"/>
          <p:cNvSpPr txBox="1"/>
          <p:nvPr/>
        </p:nvSpPr>
        <p:spPr>
          <a:xfrm>
            <a:off x="613481" y="2025345"/>
            <a:ext cx="8080545" cy="461665"/>
          </a:xfrm>
          <a:prstGeom prst="rect">
            <a:avLst/>
          </a:prstGeom>
          <a:noFill/>
        </p:spPr>
        <p:txBody>
          <a:bodyPr wrap="none" rtlCol="0">
            <a:spAutoFit/>
          </a:bodyPr>
          <a:lstStyle/>
          <a:p>
            <a:pPr fontAlgn="auto">
              <a:spcBef>
                <a:spcPts val="0"/>
              </a:spcBef>
              <a:spcAft>
                <a:spcPts val="0"/>
              </a:spcAft>
            </a:pPr>
            <a:r>
              <a:rPr lang="zh-CN" altLang="en-US" sz="1200" dirty="0">
                <a:latin typeface="Alibaba PuHuiTi" pitchFamily="18" charset="-122"/>
                <a:ea typeface="Alibaba PuHuiTi" pitchFamily="18" charset="-122"/>
                <a:cs typeface="Alibaba PuHuiTi" pitchFamily="18" charset="-122"/>
              </a:rPr>
              <a:t>插入算法把要排序的数组分成</a:t>
            </a:r>
            <a:r>
              <a:rPr lang="zh-CN" altLang="en-US" sz="1200" dirty="0">
                <a:solidFill>
                  <a:srgbClr val="FF0000"/>
                </a:solidFill>
                <a:latin typeface="Alibaba PuHuiTi" pitchFamily="18" charset="-122"/>
                <a:ea typeface="Alibaba PuHuiTi" pitchFamily="18" charset="-122"/>
                <a:cs typeface="Alibaba PuHuiTi" pitchFamily="18" charset="-122"/>
              </a:rPr>
              <a:t>两部分</a:t>
            </a:r>
            <a:r>
              <a:rPr lang="zh-CN" altLang="en-US" sz="1200" dirty="0">
                <a:latin typeface="Alibaba PuHuiTi" pitchFamily="18" charset="-122"/>
                <a:ea typeface="Alibaba PuHuiTi" pitchFamily="18" charset="-122"/>
                <a:cs typeface="Alibaba PuHuiTi" pitchFamily="18" charset="-122"/>
              </a:rPr>
              <a:t>：第一部分是</a:t>
            </a:r>
            <a:r>
              <a:rPr lang="zh-CN" altLang="en-US" sz="1200" dirty="0">
                <a:solidFill>
                  <a:srgbClr val="FF0000"/>
                </a:solidFill>
                <a:latin typeface="Alibaba PuHuiTi" pitchFamily="18" charset="-122"/>
                <a:ea typeface="Alibaba PuHuiTi" pitchFamily="18" charset="-122"/>
                <a:cs typeface="Alibaba PuHuiTi" pitchFamily="18" charset="-122"/>
              </a:rPr>
              <a:t>有序的数字</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这里可以默认数组第一个数字为有序的第一部分</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第二</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部分为</a:t>
            </a:r>
            <a:r>
              <a:rPr kumimoji="1" lang="zh-CN" altLang="en-US" sz="1200" dirty="0">
                <a:solidFill>
                  <a:srgbClr val="FF0000"/>
                </a:solidFill>
                <a:latin typeface="Alibaba PuHuiTi" pitchFamily="18" charset="-122"/>
                <a:ea typeface="Alibaba PuHuiTi" pitchFamily="18" charset="-122"/>
                <a:cs typeface="Alibaba PuHuiTi" pitchFamily="18" charset="-122"/>
              </a:rPr>
              <a:t>无序的数字</a:t>
            </a:r>
            <a:r>
              <a:rPr kumimoji="1" lang="en-US" altLang="zh-CN" sz="1200" dirty="0">
                <a:latin typeface="Alibaba PuHuiTi" pitchFamily="18" charset="-122"/>
                <a:ea typeface="Alibaba PuHuiTi" pitchFamily="18" charset="-122"/>
                <a:cs typeface="Alibaba PuHuiTi" pitchFamily="18" charset="-122"/>
              </a:rPr>
              <a:t>(</a:t>
            </a:r>
            <a:r>
              <a:rPr kumimoji="1" lang="zh-CN" altLang="en-US" sz="1200" dirty="0">
                <a:latin typeface="Alibaba PuHuiTi" pitchFamily="18" charset="-122"/>
                <a:ea typeface="Alibaba PuHuiTi" pitchFamily="18" charset="-122"/>
                <a:cs typeface="Alibaba PuHuiTi" pitchFamily="18" charset="-122"/>
              </a:rPr>
              <a:t>这里除了第一个数字以外剩余的数字可以认为是无序的第二部分</a:t>
            </a:r>
            <a:r>
              <a:rPr kumimoji="1" lang="en-US" altLang="zh-CN" sz="1200" dirty="0">
                <a:latin typeface="Alibaba PuHuiTi" pitchFamily="18" charset="-122"/>
                <a:ea typeface="Alibaba PuHuiTi" pitchFamily="18" charset="-122"/>
                <a:cs typeface="Alibaba PuHuiTi" pitchFamily="18" charset="-122"/>
              </a:rPr>
              <a:t>)</a:t>
            </a:r>
            <a:endParaRPr kumimoji="1" lang="zh-CN" altLang="en-US" sz="1200" dirty="0">
              <a:latin typeface="Alibaba PuHuiTi" pitchFamily="18" charset="-122"/>
              <a:ea typeface="Alibaba PuHuiTi" pitchFamily="18" charset="-122"/>
              <a:cs typeface="Alibaba PuHuiTi" pitchFamily="18" charset="-122"/>
            </a:endParaRPr>
          </a:p>
        </p:txBody>
      </p:sp>
      <p:sp>
        <p:nvSpPr>
          <p:cNvPr id="9" name="文本框 8"/>
          <p:cNvSpPr txBox="1"/>
          <p:nvPr/>
        </p:nvSpPr>
        <p:spPr>
          <a:xfrm>
            <a:off x="613481" y="1842801"/>
            <a:ext cx="1261884"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插入排序的组成</a:t>
            </a:r>
          </a:p>
        </p:txBody>
      </p:sp>
      <p:pic>
        <p:nvPicPr>
          <p:cNvPr id="3" name="图片 2"/>
          <p:cNvPicPr>
            <a:picLocks noChangeAspect="1"/>
          </p:cNvPicPr>
          <p:nvPr/>
        </p:nvPicPr>
        <p:blipFill>
          <a:blip r:embed="rId2"/>
          <a:stretch>
            <a:fillRect/>
          </a:stretch>
        </p:blipFill>
        <p:spPr>
          <a:xfrm>
            <a:off x="1115616" y="2867076"/>
            <a:ext cx="2861477" cy="1906067"/>
          </a:xfrm>
          <a:prstGeom prst="rect">
            <a:avLst/>
          </a:prstGeom>
          <a:ln>
            <a:solidFill>
              <a:schemeClr val="tx1"/>
            </a:solidFill>
          </a:ln>
        </p:spPr>
      </p:pic>
      <p:pic>
        <p:nvPicPr>
          <p:cNvPr id="6" name="图片 5">
            <a:extLst>
              <a:ext uri="{FF2B5EF4-FFF2-40B4-BE49-F238E27FC236}">
                <a16:creationId xmlns:a16="http://schemas.microsoft.com/office/drawing/2014/main" id="{F6BA6225-9F48-0DFC-840E-D1F376E8AFE6}"/>
              </a:ext>
            </a:extLst>
          </p:cNvPr>
          <p:cNvPicPr>
            <a:picLocks noChangeAspect="1"/>
          </p:cNvPicPr>
          <p:nvPr/>
        </p:nvPicPr>
        <p:blipFill>
          <a:blip r:embed="rId3"/>
          <a:stretch>
            <a:fillRect/>
          </a:stretch>
        </p:blipFill>
        <p:spPr>
          <a:xfrm>
            <a:off x="4860032" y="3217474"/>
            <a:ext cx="2859806" cy="7619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插入排序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2031325"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插入排序工作过程</a:t>
            </a:r>
          </a:p>
        </p:txBody>
      </p:sp>
      <p:sp>
        <p:nvSpPr>
          <p:cNvPr id="11" name="矩形 10"/>
          <p:cNvSpPr/>
          <p:nvPr/>
        </p:nvSpPr>
        <p:spPr>
          <a:xfrm>
            <a:off x="1958302" y="1784835"/>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13" name="矩形 12"/>
          <p:cNvSpPr/>
          <p:nvPr/>
        </p:nvSpPr>
        <p:spPr>
          <a:xfrm>
            <a:off x="2747310" y="1784835"/>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14" name="矩形 13"/>
          <p:cNvSpPr/>
          <p:nvPr/>
        </p:nvSpPr>
        <p:spPr>
          <a:xfrm>
            <a:off x="3313821" y="1784835"/>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15" name="矩形 14"/>
          <p:cNvSpPr/>
          <p:nvPr/>
        </p:nvSpPr>
        <p:spPr>
          <a:xfrm>
            <a:off x="3880332" y="1791808"/>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16" name="矩形 15"/>
          <p:cNvSpPr/>
          <p:nvPr/>
        </p:nvSpPr>
        <p:spPr>
          <a:xfrm>
            <a:off x="4430660" y="1791808"/>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17" name="矩形 16"/>
          <p:cNvSpPr/>
          <p:nvPr/>
        </p:nvSpPr>
        <p:spPr>
          <a:xfrm>
            <a:off x="1958302" y="1784835"/>
            <a:ext cx="288032" cy="576064"/>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19" name="上箭头 18"/>
          <p:cNvSpPr/>
          <p:nvPr/>
        </p:nvSpPr>
        <p:spPr>
          <a:xfrm>
            <a:off x="2079458" y="2576923"/>
            <a:ext cx="45719" cy="432048"/>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1" name="上箭头 20"/>
          <p:cNvSpPr/>
          <p:nvPr/>
        </p:nvSpPr>
        <p:spPr>
          <a:xfrm>
            <a:off x="2868466" y="2576923"/>
            <a:ext cx="45719" cy="432048"/>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0" name="文本框 19"/>
          <p:cNvSpPr txBox="1"/>
          <p:nvPr/>
        </p:nvSpPr>
        <p:spPr>
          <a:xfrm>
            <a:off x="1856095" y="308649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有序</a:t>
            </a:r>
          </a:p>
        </p:txBody>
      </p:sp>
      <p:sp>
        <p:nvSpPr>
          <p:cNvPr id="22" name="文本框 21"/>
          <p:cNvSpPr txBox="1"/>
          <p:nvPr/>
        </p:nvSpPr>
        <p:spPr>
          <a:xfrm>
            <a:off x="2645103" y="308649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无序</a:t>
            </a:r>
          </a:p>
        </p:txBody>
      </p:sp>
      <p:sp>
        <p:nvSpPr>
          <p:cNvPr id="25" name="矩形 24"/>
          <p:cNvSpPr/>
          <p:nvPr/>
        </p:nvSpPr>
        <p:spPr>
          <a:xfrm>
            <a:off x="1958300" y="1784835"/>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27" name="矩形 26"/>
          <p:cNvSpPr/>
          <p:nvPr/>
        </p:nvSpPr>
        <p:spPr>
          <a:xfrm>
            <a:off x="2371951" y="1784835"/>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29" name="矩形 28"/>
          <p:cNvSpPr/>
          <p:nvPr/>
        </p:nvSpPr>
        <p:spPr>
          <a:xfrm>
            <a:off x="1958298" y="1782631"/>
            <a:ext cx="288032" cy="576064"/>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30" name="矩形 29"/>
          <p:cNvSpPr/>
          <p:nvPr/>
        </p:nvSpPr>
        <p:spPr>
          <a:xfrm>
            <a:off x="2367175" y="1782631"/>
            <a:ext cx="288032" cy="576064"/>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28" name="上箭头 27"/>
          <p:cNvSpPr/>
          <p:nvPr/>
        </p:nvSpPr>
        <p:spPr>
          <a:xfrm>
            <a:off x="2502080" y="2584921"/>
            <a:ext cx="45719" cy="432048"/>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31" name="文本框 30"/>
          <p:cNvSpPr txBox="1"/>
          <p:nvPr/>
        </p:nvSpPr>
        <p:spPr>
          <a:xfrm>
            <a:off x="2278717" y="3094493"/>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有序</a:t>
            </a:r>
          </a:p>
        </p:txBody>
      </p:sp>
      <p:sp>
        <p:nvSpPr>
          <p:cNvPr id="33" name="上箭头 32"/>
          <p:cNvSpPr/>
          <p:nvPr/>
        </p:nvSpPr>
        <p:spPr>
          <a:xfrm>
            <a:off x="3412494" y="2575777"/>
            <a:ext cx="45719" cy="432048"/>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34" name="文本框 33"/>
          <p:cNvSpPr txBox="1"/>
          <p:nvPr/>
        </p:nvSpPr>
        <p:spPr>
          <a:xfrm>
            <a:off x="3189131" y="3085349"/>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无序</a:t>
            </a:r>
          </a:p>
        </p:txBody>
      </p:sp>
      <p:sp>
        <p:nvSpPr>
          <p:cNvPr id="35" name="矩形 34"/>
          <p:cNvSpPr/>
          <p:nvPr/>
        </p:nvSpPr>
        <p:spPr>
          <a:xfrm>
            <a:off x="2371947" y="1782631"/>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36" name="矩形 35"/>
          <p:cNvSpPr/>
          <p:nvPr/>
        </p:nvSpPr>
        <p:spPr>
          <a:xfrm>
            <a:off x="2747308" y="1776837"/>
            <a:ext cx="288032" cy="569091"/>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37" name="矩形 36"/>
          <p:cNvSpPr/>
          <p:nvPr/>
        </p:nvSpPr>
        <p:spPr>
          <a:xfrm>
            <a:off x="2371943" y="1779289"/>
            <a:ext cx="288032" cy="569091"/>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38" name="文本框 37"/>
          <p:cNvSpPr txBox="1"/>
          <p:nvPr/>
        </p:nvSpPr>
        <p:spPr>
          <a:xfrm>
            <a:off x="2645102" y="3078497"/>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有序</a:t>
            </a:r>
          </a:p>
        </p:txBody>
      </p:sp>
      <p:sp>
        <p:nvSpPr>
          <p:cNvPr id="39" name="上箭头 38"/>
          <p:cNvSpPr/>
          <p:nvPr/>
        </p:nvSpPr>
        <p:spPr>
          <a:xfrm>
            <a:off x="4024348" y="2584921"/>
            <a:ext cx="45719" cy="432048"/>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40" name="文本框 39"/>
          <p:cNvSpPr txBox="1"/>
          <p:nvPr/>
        </p:nvSpPr>
        <p:spPr>
          <a:xfrm>
            <a:off x="3800985" y="3102491"/>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无序</a:t>
            </a:r>
          </a:p>
        </p:txBody>
      </p:sp>
      <p:sp>
        <p:nvSpPr>
          <p:cNvPr id="42" name="矩形 41"/>
          <p:cNvSpPr/>
          <p:nvPr/>
        </p:nvSpPr>
        <p:spPr>
          <a:xfrm>
            <a:off x="3164148" y="1776837"/>
            <a:ext cx="288032" cy="569091"/>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43" name="矩形 42"/>
          <p:cNvSpPr/>
          <p:nvPr/>
        </p:nvSpPr>
        <p:spPr>
          <a:xfrm>
            <a:off x="3164146" y="1776837"/>
            <a:ext cx="288032" cy="569091"/>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3" name="上箭头 2"/>
          <p:cNvSpPr/>
          <p:nvPr/>
        </p:nvSpPr>
        <p:spPr>
          <a:xfrm>
            <a:off x="4547510" y="2584921"/>
            <a:ext cx="45719" cy="432048"/>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32" name="文本框 31"/>
          <p:cNvSpPr txBox="1"/>
          <p:nvPr/>
        </p:nvSpPr>
        <p:spPr>
          <a:xfrm>
            <a:off x="4324147" y="3102491"/>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无序</a:t>
            </a:r>
          </a:p>
        </p:txBody>
      </p:sp>
      <p:sp>
        <p:nvSpPr>
          <p:cNvPr id="41" name="上箭头 40"/>
          <p:cNvSpPr/>
          <p:nvPr/>
        </p:nvSpPr>
        <p:spPr>
          <a:xfrm>
            <a:off x="3296416" y="2564771"/>
            <a:ext cx="45719" cy="432048"/>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44" name="文本框 43"/>
          <p:cNvSpPr txBox="1"/>
          <p:nvPr/>
        </p:nvSpPr>
        <p:spPr>
          <a:xfrm>
            <a:off x="3073053" y="3082341"/>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有序</a:t>
            </a:r>
          </a:p>
        </p:txBody>
      </p:sp>
      <p:sp>
        <p:nvSpPr>
          <p:cNvPr id="45" name="矩形 44"/>
          <p:cNvSpPr/>
          <p:nvPr/>
        </p:nvSpPr>
        <p:spPr>
          <a:xfrm>
            <a:off x="1573706" y="1792753"/>
            <a:ext cx="288032" cy="569091"/>
          </a:xfrm>
          <a:prstGeom prst="rect">
            <a:avLst/>
          </a:prstGeom>
          <a:solidFill>
            <a:srgbClr val="00B05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46" name="文本框 45"/>
          <p:cNvSpPr txBox="1"/>
          <p:nvPr/>
        </p:nvSpPr>
        <p:spPr>
          <a:xfrm>
            <a:off x="778878" y="3941446"/>
            <a:ext cx="156966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插入算法的基本思想</a:t>
            </a:r>
          </a:p>
        </p:txBody>
      </p:sp>
      <p:sp>
        <p:nvSpPr>
          <p:cNvPr id="47" name="文本框 46"/>
          <p:cNvSpPr txBox="1"/>
          <p:nvPr/>
        </p:nvSpPr>
        <p:spPr>
          <a:xfrm>
            <a:off x="1187624" y="4248018"/>
            <a:ext cx="5471370" cy="276999"/>
          </a:xfrm>
          <a:prstGeom prst="rect">
            <a:avLst/>
          </a:prstGeom>
          <a:noFill/>
        </p:spPr>
        <p:txBody>
          <a:bodyPr wrap="none" rtlCol="0">
            <a:spAutoFit/>
          </a:bodyPr>
          <a:lstStyle/>
          <a:p>
            <a:pPr fontAlgn="auto">
              <a:spcBef>
                <a:spcPts val="0"/>
              </a:spcBef>
              <a:spcAft>
                <a:spcPts val="0"/>
              </a:spcAft>
            </a:pPr>
            <a:r>
              <a:rPr lang="zh-CN" altLang="en-US" sz="1200" dirty="0">
                <a:latin typeface="Alibaba PuHuiTi" pitchFamily="18" charset="-122"/>
                <a:ea typeface="Alibaba PuHuiTi" pitchFamily="18" charset="-122"/>
                <a:cs typeface="Alibaba PuHuiTi" pitchFamily="18" charset="-122"/>
              </a:rPr>
              <a:t>有</a:t>
            </a:r>
            <a:r>
              <a:rPr lang="en-US" altLang="zh-CN" sz="1200" dirty="0">
                <a:latin typeface="Alibaba PuHuiTi" pitchFamily="18" charset="-122"/>
                <a:ea typeface="Alibaba PuHuiTi" pitchFamily="18" charset="-122"/>
                <a:cs typeface="Alibaba PuHuiTi" pitchFamily="18" charset="-122"/>
              </a:rPr>
              <a:t>2</a:t>
            </a:r>
            <a:r>
              <a:rPr lang="zh-CN" altLang="en-US" sz="1200" dirty="0">
                <a:latin typeface="Alibaba PuHuiTi" pitchFamily="18" charset="-122"/>
                <a:ea typeface="Alibaba PuHuiTi" pitchFamily="18" charset="-122"/>
                <a:cs typeface="Alibaba PuHuiTi" pitchFamily="18" charset="-122"/>
              </a:rPr>
              <a:t>个序列</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有序序列和无序序列</a:t>
            </a:r>
            <a:r>
              <a:rPr lang="en-US" altLang="zh-CN" sz="1200" dirty="0">
                <a:latin typeface="Alibaba PuHuiTi" pitchFamily="18" charset="-122"/>
                <a:ea typeface="Alibaba PuHuiTi" pitchFamily="18" charset="-122"/>
                <a:cs typeface="Alibaba PuHuiTi" pitchFamily="18" charset="-122"/>
              </a:rPr>
              <a:t>, </a:t>
            </a:r>
            <a:r>
              <a:rPr lang="zh-CN" altLang="en-US" sz="1200" dirty="0">
                <a:latin typeface="Alibaba PuHuiTi" pitchFamily="18" charset="-122"/>
                <a:ea typeface="Alibaba PuHuiTi" pitchFamily="18" charset="-122"/>
                <a:cs typeface="Alibaba PuHuiTi" pitchFamily="18" charset="-122"/>
              </a:rPr>
              <a:t>将</a:t>
            </a:r>
            <a:r>
              <a:rPr lang="zh-CN" altLang="en-US" sz="1200" dirty="0">
                <a:solidFill>
                  <a:srgbClr val="FF0000"/>
                </a:solidFill>
                <a:latin typeface="Alibaba PuHuiTi" pitchFamily="18" charset="-122"/>
                <a:ea typeface="Alibaba PuHuiTi" pitchFamily="18" charset="-122"/>
                <a:cs typeface="Alibaba PuHuiTi" pitchFamily="18" charset="-122"/>
              </a:rPr>
              <a:t>无序序列</a:t>
            </a:r>
            <a:r>
              <a:rPr lang="zh-CN" altLang="en-US" sz="1200" dirty="0">
                <a:latin typeface="Alibaba PuHuiTi" pitchFamily="18" charset="-122"/>
                <a:ea typeface="Alibaba PuHuiTi" pitchFamily="18" charset="-122"/>
                <a:cs typeface="Alibaba PuHuiTi" pitchFamily="18" charset="-122"/>
              </a:rPr>
              <a:t>中的每一个元素插入到</a:t>
            </a:r>
            <a:r>
              <a:rPr lang="zh-CN" altLang="en-US" sz="1200" dirty="0">
                <a:solidFill>
                  <a:srgbClr val="FF0000"/>
                </a:solidFill>
                <a:latin typeface="Alibaba PuHuiTi" pitchFamily="18" charset="-122"/>
                <a:ea typeface="Alibaba PuHuiTi" pitchFamily="18" charset="-122"/>
                <a:cs typeface="Alibaba PuHuiTi" pitchFamily="18" charset="-122"/>
              </a:rPr>
              <a:t>有序序列</a:t>
            </a:r>
            <a:r>
              <a:rPr lang="zh-CN" altLang="en-US" sz="1200" dirty="0">
                <a:latin typeface="Alibaba PuHuiTi" pitchFamily="18" charset="-122"/>
                <a:ea typeface="Alibaba PuHuiTi" pitchFamily="18" charset="-122"/>
                <a:cs typeface="Alibaba PuHuiTi" pitchFamily="18" charset="-122"/>
              </a:rPr>
              <a:t>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inVertical)">
                                      <p:cBhvr>
                                        <p:cTn id="11" dur="500"/>
                                        <p:tgtEl>
                                          <p:spTgt spid="19"/>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arn(inVertic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0" nodeType="clickEffect">
                                  <p:stCondLst>
                                    <p:cond delay="0"/>
                                  </p:stCondLst>
                                  <p:childTnLst>
                                    <p:animEffect transition="out" filter="wipe(down)">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arn(inVertical)">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barn(inVertical)">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barn(inVertical)">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4" fill="hold" grpId="1" nodeType="clickEffect">
                                  <p:stCondLst>
                                    <p:cond delay="0"/>
                                  </p:stCondLst>
                                  <p:childTnLst>
                                    <p:animEffect transition="out" filter="wipe(down)">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22" presetClass="exit" presetSubtype="4" fill="hold" grpId="1" nodeType="withEffect">
                                  <p:stCondLst>
                                    <p:cond delay="0"/>
                                  </p:stCondLst>
                                  <p:childTnLst>
                                    <p:animEffect transition="out" filter="wipe(down)">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par>
                                <p:cTn id="54" presetID="22" presetClass="exit" presetSubtype="4" fill="hold" grpId="1" nodeType="withEffect">
                                  <p:stCondLst>
                                    <p:cond delay="0"/>
                                  </p:stCondLst>
                                  <p:childTnLst>
                                    <p:animEffect transition="out" filter="wipe(down)">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22"/>
                                        </p:tgtEl>
                                      </p:cBhvr>
                                    </p:animEffect>
                                    <p:set>
                                      <p:cBhvr>
                                        <p:cTn id="59" dur="1" fill="hold">
                                          <p:stCondLst>
                                            <p:cond delay="499"/>
                                          </p:stCondLst>
                                        </p:cTn>
                                        <p:tgtEl>
                                          <p:spTgt spid="2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arn(inVertical)">
                                      <p:cBhvr>
                                        <p:cTn id="64" dur="500"/>
                                        <p:tgtEl>
                                          <p:spTgt spid="28"/>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barn(inVertical)">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inVertical)">
                                      <p:cBhvr>
                                        <p:cTn id="72" dur="500"/>
                                        <p:tgtEl>
                                          <p:spTgt spid="3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barn(inVertical)">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barn(inVertical)">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barn(inVertical)">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4" fill="hold" grpId="0" nodeType="clickEffect">
                                  <p:stCondLst>
                                    <p:cond delay="0"/>
                                  </p:stCondLst>
                                  <p:childTnLst>
                                    <p:animEffect transition="out" filter="wipe(down)">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arn(inVertical)">
                                      <p:cBhvr>
                                        <p:cTn id="95" dur="500"/>
                                        <p:tgtEl>
                                          <p:spTgt spid="3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xit" presetSubtype="4" fill="hold" grpId="1" nodeType="clickEffect">
                                  <p:stCondLst>
                                    <p:cond delay="0"/>
                                  </p:stCondLst>
                                  <p:childTnLst>
                                    <p:animEffect transition="out" filter="wipe(down)">
                                      <p:cBhvr>
                                        <p:cTn id="99" dur="500"/>
                                        <p:tgtEl>
                                          <p:spTgt spid="28"/>
                                        </p:tgtEl>
                                      </p:cBhvr>
                                    </p:animEffect>
                                    <p:set>
                                      <p:cBhvr>
                                        <p:cTn id="100" dur="1" fill="hold">
                                          <p:stCondLst>
                                            <p:cond delay="499"/>
                                          </p:stCondLst>
                                        </p:cTn>
                                        <p:tgtEl>
                                          <p:spTgt spid="28"/>
                                        </p:tgtEl>
                                        <p:attrNameLst>
                                          <p:attrName>style.visibility</p:attrName>
                                        </p:attrNameLst>
                                      </p:cBhvr>
                                      <p:to>
                                        <p:strVal val="hidden"/>
                                      </p:to>
                                    </p:set>
                                  </p:childTnLst>
                                </p:cTn>
                              </p:par>
                              <p:par>
                                <p:cTn id="101" presetID="22" presetClass="exit" presetSubtype="4" fill="hold" grpId="1" nodeType="withEffect">
                                  <p:stCondLst>
                                    <p:cond delay="0"/>
                                  </p:stCondLst>
                                  <p:childTnLst>
                                    <p:animEffect transition="out" filter="wipe(down)">
                                      <p:cBhvr>
                                        <p:cTn id="102" dur="500"/>
                                        <p:tgtEl>
                                          <p:spTgt spid="31"/>
                                        </p:tgtEl>
                                      </p:cBhvr>
                                    </p:animEffect>
                                    <p:set>
                                      <p:cBhvr>
                                        <p:cTn id="103" dur="1" fill="hold">
                                          <p:stCondLst>
                                            <p:cond delay="499"/>
                                          </p:stCondLst>
                                        </p:cTn>
                                        <p:tgtEl>
                                          <p:spTgt spid="31"/>
                                        </p:tgtEl>
                                        <p:attrNameLst>
                                          <p:attrName>style.visibility</p:attrName>
                                        </p:attrNameLst>
                                      </p:cBhvr>
                                      <p:to>
                                        <p:strVal val="hidden"/>
                                      </p:to>
                                    </p:set>
                                  </p:childTnLst>
                                </p:cTn>
                              </p:par>
                              <p:par>
                                <p:cTn id="104" presetID="22" presetClass="exit" presetSubtype="4" fill="hold" grpId="1" nodeType="withEffect">
                                  <p:stCondLst>
                                    <p:cond delay="0"/>
                                  </p:stCondLst>
                                  <p:childTnLst>
                                    <p:animEffect transition="out" filter="wipe(down)">
                                      <p:cBhvr>
                                        <p:cTn id="105" dur="500"/>
                                        <p:tgtEl>
                                          <p:spTgt spid="33"/>
                                        </p:tgtEl>
                                      </p:cBhvr>
                                    </p:animEffect>
                                    <p:set>
                                      <p:cBhvr>
                                        <p:cTn id="106" dur="1" fill="hold">
                                          <p:stCondLst>
                                            <p:cond delay="499"/>
                                          </p:stCondLst>
                                        </p:cTn>
                                        <p:tgtEl>
                                          <p:spTgt spid="33"/>
                                        </p:tgtEl>
                                        <p:attrNameLst>
                                          <p:attrName>style.visibility</p:attrName>
                                        </p:attrNameLst>
                                      </p:cBhvr>
                                      <p:to>
                                        <p:strVal val="hidden"/>
                                      </p:to>
                                    </p:set>
                                  </p:childTnLst>
                                </p:cTn>
                              </p:par>
                              <p:par>
                                <p:cTn id="107" presetID="22" presetClass="exit" presetSubtype="4" fill="hold" grpId="1" nodeType="withEffect">
                                  <p:stCondLst>
                                    <p:cond delay="0"/>
                                  </p:stCondLst>
                                  <p:childTnLst>
                                    <p:animEffect transition="out" filter="wipe(down)">
                                      <p:cBhvr>
                                        <p:cTn id="108" dur="500"/>
                                        <p:tgtEl>
                                          <p:spTgt spid="34"/>
                                        </p:tgtEl>
                                      </p:cBhvr>
                                    </p:animEffect>
                                    <p:set>
                                      <p:cBhvr>
                                        <p:cTn id="109" dur="1" fill="hold">
                                          <p:stCondLst>
                                            <p:cond delay="499"/>
                                          </p:stCondLst>
                                        </p:cTn>
                                        <p:tgtEl>
                                          <p:spTgt spid="34"/>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grpId="2" nodeType="click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barn(inVertical)">
                                      <p:cBhvr>
                                        <p:cTn id="114" dur="500"/>
                                        <p:tgtEl>
                                          <p:spTgt spid="21"/>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barn(inVertical)">
                                      <p:cBhvr>
                                        <p:cTn id="119" dur="500"/>
                                        <p:tgtEl>
                                          <p:spTgt spid="38"/>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grpId="0" nodeType="click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barn(inVertical)">
                                      <p:cBhvr>
                                        <p:cTn id="124" dur="500"/>
                                        <p:tgtEl>
                                          <p:spTgt spid="39"/>
                                        </p:tgtEl>
                                      </p:cBhvr>
                                    </p:animEffect>
                                  </p:childTnLst>
                                </p:cTn>
                              </p:par>
                              <p:par>
                                <p:cTn id="125" presetID="16" presetClass="entr" presetSubtype="21"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barn(inVertical)">
                                      <p:cBhvr>
                                        <p:cTn id="127" dur="500"/>
                                        <p:tgtEl>
                                          <p:spTgt spid="40"/>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21" fill="hold" grpId="0" nodeType="clickEffect">
                                  <p:stCondLst>
                                    <p:cond delay="0"/>
                                  </p:stCondLst>
                                  <p:childTnLst>
                                    <p:set>
                                      <p:cBhvr>
                                        <p:cTn id="131" dur="1" fill="hold">
                                          <p:stCondLst>
                                            <p:cond delay="0"/>
                                          </p:stCondLst>
                                        </p:cTn>
                                        <p:tgtEl>
                                          <p:spTgt spid="42"/>
                                        </p:tgtEl>
                                        <p:attrNameLst>
                                          <p:attrName>style.visibility</p:attrName>
                                        </p:attrNameLst>
                                      </p:cBhvr>
                                      <p:to>
                                        <p:strVal val="visible"/>
                                      </p:to>
                                    </p:set>
                                    <p:animEffect transition="in" filter="barn(inVertical)">
                                      <p:cBhvr>
                                        <p:cTn id="132" dur="500"/>
                                        <p:tgtEl>
                                          <p:spTgt spid="42"/>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barn(inVertical)">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xit" presetSubtype="4" fill="hold" grpId="0" nodeType="clickEffect">
                                  <p:stCondLst>
                                    <p:cond delay="0"/>
                                  </p:stCondLst>
                                  <p:childTnLst>
                                    <p:animEffect transition="out" filter="wipe(down)">
                                      <p:cBhvr>
                                        <p:cTn id="141" dur="500"/>
                                        <p:tgtEl>
                                          <p:spTgt spid="15"/>
                                        </p:tgtEl>
                                      </p:cBhvr>
                                    </p:animEffect>
                                    <p:set>
                                      <p:cBhvr>
                                        <p:cTn id="142" dur="1" fill="hold">
                                          <p:stCondLst>
                                            <p:cond delay="499"/>
                                          </p:stCondLst>
                                        </p:cTn>
                                        <p:tgtEl>
                                          <p:spTgt spid="15"/>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2" presetClass="exit" presetSubtype="4" fill="hold" grpId="3" nodeType="clickEffect">
                                  <p:stCondLst>
                                    <p:cond delay="0"/>
                                  </p:stCondLst>
                                  <p:childTnLst>
                                    <p:animEffect transition="out" filter="wipe(down)">
                                      <p:cBhvr>
                                        <p:cTn id="146" dur="500"/>
                                        <p:tgtEl>
                                          <p:spTgt spid="21"/>
                                        </p:tgtEl>
                                      </p:cBhvr>
                                    </p:animEffect>
                                    <p:set>
                                      <p:cBhvr>
                                        <p:cTn id="147" dur="1" fill="hold">
                                          <p:stCondLst>
                                            <p:cond delay="499"/>
                                          </p:stCondLst>
                                        </p:cTn>
                                        <p:tgtEl>
                                          <p:spTgt spid="21"/>
                                        </p:tgtEl>
                                        <p:attrNameLst>
                                          <p:attrName>style.visibility</p:attrName>
                                        </p:attrNameLst>
                                      </p:cBhvr>
                                      <p:to>
                                        <p:strVal val="hidden"/>
                                      </p:to>
                                    </p:set>
                                  </p:childTnLst>
                                </p:cTn>
                              </p:par>
                              <p:par>
                                <p:cTn id="148" presetID="22" presetClass="exit" presetSubtype="4" fill="hold" grpId="1" nodeType="withEffect">
                                  <p:stCondLst>
                                    <p:cond delay="0"/>
                                  </p:stCondLst>
                                  <p:childTnLst>
                                    <p:animEffect transition="out" filter="wipe(down)">
                                      <p:cBhvr>
                                        <p:cTn id="149" dur="500"/>
                                        <p:tgtEl>
                                          <p:spTgt spid="38"/>
                                        </p:tgtEl>
                                      </p:cBhvr>
                                    </p:animEffect>
                                    <p:set>
                                      <p:cBhvr>
                                        <p:cTn id="150" dur="1" fill="hold">
                                          <p:stCondLst>
                                            <p:cond delay="499"/>
                                          </p:stCondLst>
                                        </p:cTn>
                                        <p:tgtEl>
                                          <p:spTgt spid="38"/>
                                        </p:tgtEl>
                                        <p:attrNameLst>
                                          <p:attrName>style.visibility</p:attrName>
                                        </p:attrNameLst>
                                      </p:cBhvr>
                                      <p:to>
                                        <p:strVal val="hidden"/>
                                      </p:to>
                                    </p:set>
                                  </p:childTnLst>
                                </p:cTn>
                              </p:par>
                              <p:par>
                                <p:cTn id="151" presetID="22" presetClass="exit" presetSubtype="4" fill="hold" grpId="1" nodeType="withEffect">
                                  <p:stCondLst>
                                    <p:cond delay="0"/>
                                  </p:stCondLst>
                                  <p:childTnLst>
                                    <p:animEffect transition="out" filter="wipe(down)">
                                      <p:cBhvr>
                                        <p:cTn id="152" dur="500"/>
                                        <p:tgtEl>
                                          <p:spTgt spid="39"/>
                                        </p:tgtEl>
                                      </p:cBhvr>
                                    </p:animEffect>
                                    <p:set>
                                      <p:cBhvr>
                                        <p:cTn id="153" dur="1" fill="hold">
                                          <p:stCondLst>
                                            <p:cond delay="499"/>
                                          </p:stCondLst>
                                        </p:cTn>
                                        <p:tgtEl>
                                          <p:spTgt spid="39"/>
                                        </p:tgtEl>
                                        <p:attrNameLst>
                                          <p:attrName>style.visibility</p:attrName>
                                        </p:attrNameLst>
                                      </p:cBhvr>
                                      <p:to>
                                        <p:strVal val="hidden"/>
                                      </p:to>
                                    </p:set>
                                  </p:childTnLst>
                                </p:cTn>
                              </p:par>
                              <p:par>
                                <p:cTn id="154" presetID="22" presetClass="exit" presetSubtype="4" fill="hold" grpId="1" nodeType="withEffect">
                                  <p:stCondLst>
                                    <p:cond delay="0"/>
                                  </p:stCondLst>
                                  <p:childTnLst>
                                    <p:animEffect transition="out" filter="wipe(down)">
                                      <p:cBhvr>
                                        <p:cTn id="155" dur="500"/>
                                        <p:tgtEl>
                                          <p:spTgt spid="40"/>
                                        </p:tgtEl>
                                      </p:cBhvr>
                                    </p:animEffect>
                                    <p:set>
                                      <p:cBhvr>
                                        <p:cTn id="156" dur="1" fill="hold">
                                          <p:stCondLst>
                                            <p:cond delay="499"/>
                                          </p:stCondLst>
                                        </p:cTn>
                                        <p:tgtEl>
                                          <p:spTgt spid="40"/>
                                        </p:tgtEl>
                                        <p:attrNameLst>
                                          <p:attrName>style.visibility</p:attrName>
                                        </p:attrNameLst>
                                      </p:cBhvr>
                                      <p:to>
                                        <p:strVal val="hidden"/>
                                      </p:to>
                                    </p:set>
                                  </p:childTnLst>
                                </p:cTn>
                              </p:par>
                              <p:par>
                                <p:cTn id="157" presetID="16" presetClass="entr" presetSubtype="21" fill="hold" grpId="0" nodeType="withEffect">
                                  <p:stCondLst>
                                    <p:cond delay="0"/>
                                  </p:stCondLst>
                                  <p:childTnLst>
                                    <p:set>
                                      <p:cBhvr>
                                        <p:cTn id="158" dur="1" fill="hold">
                                          <p:stCondLst>
                                            <p:cond delay="0"/>
                                          </p:stCondLst>
                                        </p:cTn>
                                        <p:tgtEl>
                                          <p:spTgt spid="32"/>
                                        </p:tgtEl>
                                        <p:attrNameLst>
                                          <p:attrName>style.visibility</p:attrName>
                                        </p:attrNameLst>
                                      </p:cBhvr>
                                      <p:to>
                                        <p:strVal val="visible"/>
                                      </p:to>
                                    </p:set>
                                    <p:animEffect transition="in" filter="barn(inVertical)">
                                      <p:cBhvr>
                                        <p:cTn id="159" dur="500"/>
                                        <p:tgtEl>
                                          <p:spTgt spid="32"/>
                                        </p:tgtEl>
                                      </p:cBhvr>
                                    </p:animEffect>
                                  </p:childTnLst>
                                </p:cTn>
                              </p:par>
                              <p:par>
                                <p:cTn id="160" presetID="22" presetClass="exit" presetSubtype="4" fill="hold" grpId="1" nodeType="withEffect">
                                  <p:stCondLst>
                                    <p:cond delay="0"/>
                                  </p:stCondLst>
                                  <p:childTnLst>
                                    <p:animEffect transition="out" filter="wipe(down)">
                                      <p:cBhvr>
                                        <p:cTn id="161" dur="500"/>
                                        <p:tgtEl>
                                          <p:spTgt spid="32"/>
                                        </p:tgtEl>
                                      </p:cBhvr>
                                    </p:animEffect>
                                    <p:set>
                                      <p:cBhvr>
                                        <p:cTn id="162" dur="1" fill="hold">
                                          <p:stCondLst>
                                            <p:cond delay="499"/>
                                          </p:stCondLst>
                                        </p:cTn>
                                        <p:tgtEl>
                                          <p:spTgt spid="32"/>
                                        </p:tgtEl>
                                        <p:attrNameLst>
                                          <p:attrName>style.visibility</p:attrName>
                                        </p:attrNameLst>
                                      </p:cBhvr>
                                      <p:to>
                                        <p:strVal val="hidden"/>
                                      </p:to>
                                    </p:set>
                                  </p:childTnLst>
                                </p:cTn>
                              </p:par>
                              <p:par>
                                <p:cTn id="163" presetID="16" presetClass="entr" presetSubtype="21" fill="hold" grpId="0" nodeType="with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barn(inVertical)">
                                      <p:cBhvr>
                                        <p:cTn id="165" dur="500"/>
                                        <p:tgtEl>
                                          <p:spTgt spid="44"/>
                                        </p:tgtEl>
                                      </p:cBhvr>
                                    </p:animEffect>
                                  </p:childTnLst>
                                </p:cTn>
                              </p:par>
                              <p:par>
                                <p:cTn id="166" presetID="22" presetClass="exit" presetSubtype="4" fill="hold" grpId="1" nodeType="withEffect">
                                  <p:stCondLst>
                                    <p:cond delay="0"/>
                                  </p:stCondLst>
                                  <p:childTnLst>
                                    <p:animEffect transition="out" filter="wipe(down)">
                                      <p:cBhvr>
                                        <p:cTn id="167" dur="500"/>
                                        <p:tgtEl>
                                          <p:spTgt spid="44"/>
                                        </p:tgtEl>
                                      </p:cBhvr>
                                    </p:animEffect>
                                    <p:set>
                                      <p:cBhvr>
                                        <p:cTn id="168" dur="1" fill="hold">
                                          <p:stCondLst>
                                            <p:cond delay="499"/>
                                          </p:stCondLst>
                                        </p:cTn>
                                        <p:tgtEl>
                                          <p:spTgt spid="44"/>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6" presetClass="entr" presetSubtype="21" fill="hold" grpId="0" nodeType="clickEffect">
                                  <p:stCondLst>
                                    <p:cond delay="0"/>
                                  </p:stCondLst>
                                  <p:childTnLst>
                                    <p:set>
                                      <p:cBhvr>
                                        <p:cTn id="172" dur="1" fill="hold">
                                          <p:stCondLst>
                                            <p:cond delay="0"/>
                                          </p:stCondLst>
                                        </p:cTn>
                                        <p:tgtEl>
                                          <p:spTgt spid="41"/>
                                        </p:tgtEl>
                                        <p:attrNameLst>
                                          <p:attrName>style.visibility</p:attrName>
                                        </p:attrNameLst>
                                      </p:cBhvr>
                                      <p:to>
                                        <p:strVal val="visible"/>
                                      </p:to>
                                    </p:set>
                                    <p:animEffect transition="in" filter="barn(inVertical)">
                                      <p:cBhvr>
                                        <p:cTn id="173" dur="500"/>
                                        <p:tgtEl>
                                          <p:spTgt spid="41"/>
                                        </p:tgtEl>
                                      </p:cBhvr>
                                    </p:animEffect>
                                  </p:childTnLst>
                                </p:cTn>
                              </p:par>
                              <p:par>
                                <p:cTn id="174" presetID="16" presetClass="entr" presetSubtype="21" fill="hold" grpId="2"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barn(inVertical)">
                                      <p:cBhvr>
                                        <p:cTn id="176" dur="500"/>
                                        <p:tgtEl>
                                          <p:spTgt spid="44"/>
                                        </p:tgtEl>
                                      </p:cBhvr>
                                    </p:animEffect>
                                  </p:childTnLst>
                                </p:cTn>
                              </p:par>
                            </p:childTnLst>
                          </p:cTn>
                        </p:par>
                      </p:childTnLst>
                    </p:cTn>
                  </p:par>
                  <p:par>
                    <p:cTn id="177" fill="hold">
                      <p:stCondLst>
                        <p:cond delay="indefinite"/>
                      </p:stCondLst>
                      <p:childTnLst>
                        <p:par>
                          <p:cTn id="178" fill="hold">
                            <p:stCondLst>
                              <p:cond delay="0"/>
                            </p:stCondLst>
                            <p:childTnLst>
                              <p:par>
                                <p:cTn id="179" presetID="16" presetClass="entr" presetSubtype="21" fill="hold" grpId="0" nodeType="clickEffect">
                                  <p:stCondLst>
                                    <p:cond delay="0"/>
                                  </p:stCondLst>
                                  <p:childTnLst>
                                    <p:set>
                                      <p:cBhvr>
                                        <p:cTn id="180" dur="1" fill="hold">
                                          <p:stCondLst>
                                            <p:cond delay="0"/>
                                          </p:stCondLst>
                                        </p:cTn>
                                        <p:tgtEl>
                                          <p:spTgt spid="3"/>
                                        </p:tgtEl>
                                        <p:attrNameLst>
                                          <p:attrName>style.visibility</p:attrName>
                                        </p:attrNameLst>
                                      </p:cBhvr>
                                      <p:to>
                                        <p:strVal val="visible"/>
                                      </p:to>
                                    </p:set>
                                    <p:animEffect transition="in" filter="barn(inVertical)">
                                      <p:cBhvr>
                                        <p:cTn id="181" dur="500"/>
                                        <p:tgtEl>
                                          <p:spTgt spid="3"/>
                                        </p:tgtEl>
                                      </p:cBhvr>
                                    </p:animEffect>
                                  </p:childTnLst>
                                </p:cTn>
                              </p:par>
                              <p:par>
                                <p:cTn id="182" presetID="16" presetClass="entr" presetSubtype="21" fill="hold" grpId="2" nodeType="withEffect">
                                  <p:stCondLst>
                                    <p:cond delay="0"/>
                                  </p:stCondLst>
                                  <p:childTnLst>
                                    <p:set>
                                      <p:cBhvr>
                                        <p:cTn id="183" dur="1" fill="hold">
                                          <p:stCondLst>
                                            <p:cond delay="0"/>
                                          </p:stCondLst>
                                        </p:cTn>
                                        <p:tgtEl>
                                          <p:spTgt spid="32"/>
                                        </p:tgtEl>
                                        <p:attrNameLst>
                                          <p:attrName>style.visibility</p:attrName>
                                        </p:attrNameLst>
                                      </p:cBhvr>
                                      <p:to>
                                        <p:strVal val="visible"/>
                                      </p:to>
                                    </p:set>
                                    <p:animEffect transition="in" filter="barn(inVertical)">
                                      <p:cBhvr>
                                        <p:cTn id="184" dur="500"/>
                                        <p:tgtEl>
                                          <p:spTgt spid="32"/>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xit" presetSubtype="4" fill="hold" grpId="1" nodeType="clickEffect">
                                  <p:stCondLst>
                                    <p:cond delay="0"/>
                                  </p:stCondLst>
                                  <p:childTnLst>
                                    <p:animEffect transition="out" filter="wipe(down)">
                                      <p:cBhvr>
                                        <p:cTn id="188" dur="500"/>
                                        <p:tgtEl>
                                          <p:spTgt spid="3"/>
                                        </p:tgtEl>
                                      </p:cBhvr>
                                    </p:animEffect>
                                    <p:set>
                                      <p:cBhvr>
                                        <p:cTn id="189" dur="1" fill="hold">
                                          <p:stCondLst>
                                            <p:cond delay="499"/>
                                          </p:stCondLst>
                                        </p:cTn>
                                        <p:tgtEl>
                                          <p:spTgt spid="3"/>
                                        </p:tgtEl>
                                        <p:attrNameLst>
                                          <p:attrName>style.visibility</p:attrName>
                                        </p:attrNameLst>
                                      </p:cBhvr>
                                      <p:to>
                                        <p:strVal val="hidden"/>
                                      </p:to>
                                    </p:set>
                                  </p:childTnLst>
                                </p:cTn>
                              </p:par>
                              <p:par>
                                <p:cTn id="190" presetID="22" presetClass="exit" presetSubtype="4" fill="hold" grpId="3" nodeType="withEffect">
                                  <p:stCondLst>
                                    <p:cond delay="0"/>
                                  </p:stCondLst>
                                  <p:childTnLst>
                                    <p:animEffect transition="out" filter="wipe(down)">
                                      <p:cBhvr>
                                        <p:cTn id="191" dur="500"/>
                                        <p:tgtEl>
                                          <p:spTgt spid="32"/>
                                        </p:tgtEl>
                                      </p:cBhvr>
                                    </p:animEffect>
                                    <p:set>
                                      <p:cBhvr>
                                        <p:cTn id="192" dur="1" fill="hold">
                                          <p:stCondLst>
                                            <p:cond delay="499"/>
                                          </p:stCondLst>
                                        </p:cTn>
                                        <p:tgtEl>
                                          <p:spTgt spid="32"/>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6" presetClass="entr" presetSubtype="21" fill="hold" grpId="0" nodeType="clickEffect">
                                  <p:stCondLst>
                                    <p:cond delay="0"/>
                                  </p:stCondLst>
                                  <p:childTnLst>
                                    <p:set>
                                      <p:cBhvr>
                                        <p:cTn id="196" dur="1" fill="hold">
                                          <p:stCondLst>
                                            <p:cond delay="0"/>
                                          </p:stCondLst>
                                        </p:cTn>
                                        <p:tgtEl>
                                          <p:spTgt spid="45"/>
                                        </p:tgtEl>
                                        <p:attrNameLst>
                                          <p:attrName>style.visibility</p:attrName>
                                        </p:attrNameLst>
                                      </p:cBhvr>
                                      <p:to>
                                        <p:strVal val="visible"/>
                                      </p:to>
                                    </p:set>
                                    <p:animEffect transition="in" filter="barn(inVertical)">
                                      <p:cBhvr>
                                        <p:cTn id="197" dur="500"/>
                                        <p:tgtEl>
                                          <p:spTgt spid="45"/>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xit" presetSubtype="4" fill="hold" grpId="0" nodeType="clickEffect">
                                  <p:stCondLst>
                                    <p:cond delay="0"/>
                                  </p:stCondLst>
                                  <p:childTnLst>
                                    <p:animEffect transition="out" filter="wipe(down)">
                                      <p:cBhvr>
                                        <p:cTn id="201" dur="500"/>
                                        <p:tgtEl>
                                          <p:spTgt spid="16"/>
                                        </p:tgtEl>
                                      </p:cBhvr>
                                    </p:animEffect>
                                    <p:set>
                                      <p:cBhvr>
                                        <p:cTn id="20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P spid="17" grpId="1" bldLvl="0" animBg="1"/>
      <p:bldP spid="19" grpId="0" bldLvl="0" animBg="1"/>
      <p:bldP spid="19" grpId="1" bldLvl="0" animBg="1"/>
      <p:bldP spid="21" grpId="0" bldLvl="0" animBg="1"/>
      <p:bldP spid="21" grpId="1" bldLvl="0" animBg="1"/>
      <p:bldP spid="21" grpId="2" bldLvl="0" animBg="1"/>
      <p:bldP spid="21" grpId="3" bldLvl="0" animBg="1"/>
      <p:bldP spid="20" grpId="0"/>
      <p:bldP spid="20" grpId="1"/>
      <p:bldP spid="22" grpId="0"/>
      <p:bldP spid="22" grpId="1"/>
      <p:bldP spid="25" grpId="0" bldLvl="0" animBg="1"/>
      <p:bldP spid="27" grpId="0" bldLvl="0" animBg="1"/>
      <p:bldP spid="29" grpId="0" bldLvl="0" animBg="1"/>
      <p:bldP spid="30" grpId="0" bldLvl="0" animBg="1"/>
      <p:bldP spid="28" grpId="0" bldLvl="0" animBg="1"/>
      <p:bldP spid="28" grpId="1" bldLvl="0" animBg="1"/>
      <p:bldP spid="31" grpId="0"/>
      <p:bldP spid="31" grpId="1"/>
      <p:bldP spid="33" grpId="0" bldLvl="0" animBg="1"/>
      <p:bldP spid="33" grpId="1" bldLvl="0" animBg="1"/>
      <p:bldP spid="34" grpId="0"/>
      <p:bldP spid="34" grpId="1"/>
      <p:bldP spid="35" grpId="0" bldLvl="0" animBg="1"/>
      <p:bldP spid="36" grpId="0" bldLvl="0" animBg="1"/>
      <p:bldP spid="37" grpId="0" bldLvl="0" animBg="1"/>
      <p:bldP spid="38" grpId="0"/>
      <p:bldP spid="38" grpId="1"/>
      <p:bldP spid="39" grpId="0" bldLvl="0" animBg="1"/>
      <p:bldP spid="39" grpId="1" bldLvl="0" animBg="1"/>
      <p:bldP spid="40" grpId="0"/>
      <p:bldP spid="40" grpId="1"/>
      <p:bldP spid="42" grpId="0" bldLvl="0" animBg="1"/>
      <p:bldP spid="43" grpId="0" bldLvl="0" animBg="1"/>
      <p:bldP spid="3" grpId="0" bldLvl="0" animBg="1"/>
      <p:bldP spid="3" grpId="1" bldLvl="0" animBg="1"/>
      <p:bldP spid="32" grpId="0"/>
      <p:bldP spid="32" grpId="1"/>
      <p:bldP spid="32" grpId="2"/>
      <p:bldP spid="32" grpId="3"/>
      <p:bldP spid="41" grpId="0" bldLvl="0" animBg="1"/>
      <p:bldP spid="44" grpId="0"/>
      <p:bldP spid="44" grpId="1"/>
      <p:bldP spid="44" grpId="2"/>
      <p:bldP spid="45"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14. </a:t>
            </a:r>
            <a:r>
              <a:rPr lang="zh-CN" altLang="en-US" sz="2400" b="1" dirty="0">
                <a:solidFill>
                  <a:srgbClr val="595959"/>
                </a:solidFill>
                <a:latin typeface="Alibaba PuHuiTi" pitchFamily="18" charset="-122"/>
                <a:ea typeface="Alibaba PuHuiTi" pitchFamily="18" charset="-122"/>
                <a:cs typeface="Alibaba PuHuiTi" pitchFamily="18" charset="-122"/>
              </a:rPr>
              <a:t>插入排序的代码实现</a:t>
            </a:r>
          </a:p>
        </p:txBody>
      </p:sp>
      <p:sp>
        <p:nvSpPr>
          <p:cNvPr id="2" name="TextBox 3">
            <a:extLst>
              <a:ext uri="{FF2B5EF4-FFF2-40B4-BE49-F238E27FC236}">
                <a16:creationId xmlns:a16="http://schemas.microsoft.com/office/drawing/2014/main" id="{1E68C33A-B680-9A74-E2F1-6E2D7DEFA2B1}"/>
              </a:ext>
            </a:extLst>
          </p:cNvPr>
          <p:cNvSpPr txBox="1"/>
          <p:nvPr/>
        </p:nvSpPr>
        <p:spPr>
          <a:xfrm>
            <a:off x="755576" y="774905"/>
            <a:ext cx="4680520" cy="3600986"/>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def </a:t>
            </a:r>
            <a:r>
              <a:rPr lang="en" altLang="zh-CN" sz="1200" dirty="0" err="1">
                <a:solidFill>
                  <a:srgbClr val="00627A"/>
                </a:solidFill>
                <a:latin typeface="Alibaba PuHuiTi" pitchFamily="18" charset="-122"/>
                <a:ea typeface="Alibaba PuHuiTi" pitchFamily="18" charset="-122"/>
                <a:cs typeface="Alibaba PuHuiTi" pitchFamily="18" charset="-122"/>
              </a:rPr>
              <a:t>insert_sort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n = </a:t>
            </a:r>
            <a:r>
              <a:rPr lang="en" altLang="zh-CN" sz="1200" dirty="0" err="1">
                <a:solidFill>
                  <a:srgbClr val="000080"/>
                </a:solidFill>
                <a:latin typeface="Alibaba PuHuiTi" pitchFamily="18" charset="-122"/>
                <a:ea typeface="Alibaba PuHuiTi" pitchFamily="18" charset="-122"/>
                <a:cs typeface="Alibaba PuHuiTi" pitchFamily="18" charset="-122"/>
              </a:rPr>
              <a:t>len</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外层循环控制轮次</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a:latin typeface="Alibaba PuHuiTi" pitchFamily="18" charset="-122"/>
                <a:ea typeface="Alibaba PuHuiTi" pitchFamily="18" charset="-122"/>
                <a:cs typeface="Alibaba PuHuiTi" pitchFamily="18" charset="-122"/>
              </a:rPr>
              <a:t>j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n):</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内层循环控制 插入位置</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(j, </a:t>
            </a:r>
            <a:r>
              <a:rPr lang="en" altLang="zh-CN" sz="1200" dirty="0">
                <a:solidFill>
                  <a:srgbClr val="1750EB"/>
                </a:solidFill>
                <a:latin typeface="Alibaba PuHuiTi" pitchFamily="18" charset="-122"/>
                <a:ea typeface="Alibaba PuHuiTi" pitchFamily="18" charset="-122"/>
                <a:cs typeface="Alibaba PuHuiTi" pitchFamily="18" charset="-122"/>
              </a:rPr>
              <a:t>0</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en" altLang="zh-CN" sz="1200" i="1" dirty="0" err="1">
                <a:solidFill>
                  <a:srgbClr val="8C8C8C"/>
                </a:solidFill>
                <a:latin typeface="Alibaba PuHuiTi" pitchFamily="18" charset="-122"/>
                <a:ea typeface="Alibaba PuHuiTi" pitchFamily="18" charset="-122"/>
                <a:cs typeface="Alibaba PuHuiTi" pitchFamily="18" charset="-122"/>
              </a:rPr>
              <a:t>alist</a:t>
            </a:r>
            <a:r>
              <a:rPr lang="en" altLang="zh-CN" sz="1200" i="1" dirty="0">
                <a:solidFill>
                  <a:srgbClr val="8C8C8C"/>
                </a:solidFill>
                <a:latin typeface="Alibaba PuHuiTi" pitchFamily="18" charset="-122"/>
                <a:ea typeface="Alibaba PuHuiTi" pitchFamily="18" charset="-122"/>
                <a:cs typeface="Alibaba PuHuiTi" pitchFamily="18" charset="-122"/>
              </a:rPr>
              <a:t>[</a:t>
            </a:r>
            <a:r>
              <a:rPr lang="en" altLang="zh-CN" sz="1200" i="1" dirty="0" err="1">
                <a:solidFill>
                  <a:srgbClr val="8C8C8C"/>
                </a:solidFill>
                <a:latin typeface="Alibaba PuHuiTi" pitchFamily="18" charset="-122"/>
                <a:ea typeface="Alibaba PuHuiTi" pitchFamily="18" charset="-122"/>
                <a:cs typeface="Alibaba PuHuiTi" pitchFamily="18" charset="-122"/>
              </a:rPr>
              <a:t>i</a:t>
            </a:r>
            <a:r>
              <a:rPr lang="en"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为待插入的数据</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若待插入数据小于有序数据</a:t>
            </a:r>
            <a:r>
              <a:rPr lang="en-US"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则插入</a:t>
            </a: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若待插入数据大于有序数据</a:t>
            </a:r>
            <a:r>
              <a:rPr lang="en-US"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则</a:t>
            </a:r>
            <a:r>
              <a:rPr lang="en" altLang="zh-CN" sz="1200" i="1" dirty="0">
                <a:solidFill>
                  <a:srgbClr val="8C8C8C"/>
                </a:solidFill>
                <a:latin typeface="Alibaba PuHuiTi" pitchFamily="18" charset="-122"/>
                <a:ea typeface="Alibaba PuHuiTi" pitchFamily="18" charset="-122"/>
                <a:cs typeface="Alibaba PuHuiTi" pitchFamily="18" charset="-122"/>
              </a:rPr>
              <a:t>break</a:t>
            </a:r>
            <a:br>
              <a:rPr lang="en" altLang="zh-CN" sz="1200" i="1" dirty="0">
                <a:solidFill>
                  <a:srgbClr val="8C8C8C"/>
                </a:solidFill>
                <a:latin typeface="Alibaba PuHuiTi" pitchFamily="18" charset="-122"/>
                <a:ea typeface="Alibaba PuHuiTi" pitchFamily="18" charset="-122"/>
                <a:cs typeface="Alibaba PuHuiTi" pitchFamily="18" charset="-122"/>
              </a:rPr>
            </a:br>
            <a:r>
              <a:rPr lang="en" altLang="zh-CN"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0080"/>
                </a:solidFill>
                <a:latin typeface="Alibaba PuHuiTi" pitchFamily="18" charset="-122"/>
                <a:ea typeface="Alibaba PuHuiTi" pitchFamily="18" charset="-122"/>
                <a:cs typeface="Alibaba PuHuiTi" pitchFamily="18" charset="-122"/>
              </a:rPr>
              <a:t>print</a:t>
            </a:r>
            <a:r>
              <a:rPr lang="en" altLang="zh-CN" sz="1200" dirty="0">
                <a:latin typeface="Alibaba PuHuiTi" pitchFamily="18" charset="-122"/>
                <a:ea typeface="Alibaba PuHuiTi" pitchFamily="18" charset="-122"/>
                <a:cs typeface="Alibaba PuHuiTi" pitchFamily="18" charset="-122"/>
              </a:rPr>
              <a:t>(</a:t>
            </a:r>
            <a:r>
              <a:rPr lang="en" altLang="zh-CN" sz="1200" dirty="0">
                <a:solidFill>
                  <a:srgbClr val="067D17"/>
                </a:solidFill>
                <a:latin typeface="Alibaba PuHuiTi" pitchFamily="18" charset="-122"/>
                <a:ea typeface="Alibaba PuHuiTi" pitchFamily="18" charset="-122"/>
                <a:cs typeface="Alibaba PuHuiTi" pitchFamily="18" charset="-122"/>
              </a:rPr>
              <a:t>"</a:t>
            </a:r>
            <a:r>
              <a:rPr lang="zh-CN" altLang="en-US" sz="1200" dirty="0">
                <a:solidFill>
                  <a:srgbClr val="067D17"/>
                </a:solidFill>
                <a:latin typeface="Alibaba PuHuiTi" pitchFamily="18" charset="-122"/>
                <a:ea typeface="Alibaba PuHuiTi" pitchFamily="18" charset="-122"/>
                <a:cs typeface="Alibaba PuHuiTi" pitchFamily="18" charset="-122"/>
              </a:rPr>
              <a:t>要插入的数 </a:t>
            </a:r>
            <a:r>
              <a:rPr lang="en" altLang="zh-CN" sz="1200" dirty="0">
                <a:solidFill>
                  <a:srgbClr val="067D17"/>
                </a:solidFill>
                <a:latin typeface="Alibaba PuHuiTi" pitchFamily="18" charset="-122"/>
                <a:ea typeface="Alibaba PuHuiTi" pitchFamily="18" charset="-122"/>
                <a:cs typeface="Alibaba PuHuiTi" pitchFamily="18" charset="-122"/>
              </a:rPr>
              <a:t>pk </a:t>
            </a:r>
            <a:r>
              <a:rPr lang="zh-CN" altLang="en-US" sz="1200" dirty="0">
                <a:solidFill>
                  <a:srgbClr val="067D17"/>
                </a:solidFill>
                <a:latin typeface="Alibaba PuHuiTi" pitchFamily="18" charset="-122"/>
                <a:ea typeface="Alibaba PuHuiTi" pitchFamily="18" charset="-122"/>
                <a:cs typeface="Alibaba PuHuiTi" pitchFamily="18" charset="-122"/>
              </a:rPr>
              <a:t>要比较的数</a:t>
            </a:r>
            <a:r>
              <a:rPr lang="en-US" altLang="zh-CN" sz="1200" dirty="0">
                <a:solidFill>
                  <a:srgbClr val="067D17"/>
                </a:solidFill>
                <a:latin typeface="Alibaba PuHuiTi" pitchFamily="18" charset="-122"/>
                <a:ea typeface="Alibaba PuHuiTi" pitchFamily="18" charset="-122"/>
                <a:cs typeface="Alibaba PuHuiTi" pitchFamily="18" charset="-122"/>
              </a:rPr>
              <a:t>:"</a:t>
            </a:r>
            <a:r>
              <a:rPr lang="en-US"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&lt;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[i-</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[i-</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[i-</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else</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break</a:t>
            </a:r>
            <a:br>
              <a:rPr lang="en" altLang="zh-CN" sz="1200" dirty="0">
                <a:solidFill>
                  <a:srgbClr val="0033B3"/>
                </a:solidFill>
                <a:latin typeface="Alibaba PuHuiTi" pitchFamily="18" charset="-122"/>
                <a:ea typeface="Alibaba PuHuiTi" pitchFamily="18" charset="-122"/>
                <a:cs typeface="Alibaba PuHuiTi" pitchFamily="18" charset="-122"/>
              </a:rPr>
            </a:br>
            <a:br>
              <a:rPr lang="en" altLang="zh-CN" sz="1200" dirty="0">
                <a:solidFill>
                  <a:srgbClr val="0033B3"/>
                </a:solidFill>
                <a:latin typeface="Alibaba PuHuiTi" pitchFamily="18" charset="-122"/>
                <a:ea typeface="Alibaba PuHuiTi" pitchFamily="18" charset="-122"/>
                <a:cs typeface="Alibaba PuHuiTi" pitchFamily="18" charset="-122"/>
              </a:rPr>
            </a:br>
            <a:endParaRPr kumimoji="0" sz="12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sym typeface="+mn-ea"/>
            </a:endParaRPr>
          </a:p>
        </p:txBody>
      </p:sp>
      <p:sp>
        <p:nvSpPr>
          <p:cNvPr id="4" name="TextBox 3">
            <a:extLst>
              <a:ext uri="{FF2B5EF4-FFF2-40B4-BE49-F238E27FC236}">
                <a16:creationId xmlns:a16="http://schemas.microsoft.com/office/drawing/2014/main" id="{25802D13-4A84-FDA1-E16C-40208082EAC4}"/>
              </a:ext>
            </a:extLst>
          </p:cNvPr>
          <p:cNvSpPr txBox="1"/>
          <p:nvPr/>
        </p:nvSpPr>
        <p:spPr>
          <a:xfrm>
            <a:off x="5796136" y="1923678"/>
            <a:ext cx="3347864" cy="830997"/>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a:solidFill>
                  <a:prstClr val="black"/>
                </a:solidFill>
                <a:latin typeface="Alibaba PuHuiTi" pitchFamily="18" charset="-122"/>
                <a:ea typeface="Alibaba PuHuiTi" pitchFamily="18" charset="-122"/>
                <a:cs typeface="Alibaba PuHuiTi" pitchFamily="18" charset="-122"/>
              </a:rPr>
              <a:t>__name__ == </a:t>
            </a:r>
            <a:r>
              <a:rPr lang="en" altLang="zh-CN" sz="1200" dirty="0">
                <a:solidFill>
                  <a:srgbClr val="067D17"/>
                </a:solidFill>
                <a:latin typeface="Alibaba PuHuiTi" pitchFamily="18" charset="-122"/>
                <a:ea typeface="Alibaba PuHuiTi" pitchFamily="18" charset="-122"/>
                <a:cs typeface="Alibaba PuHuiTi" pitchFamily="18" charset="-122"/>
              </a:rPr>
              <a:t>'__main__'</a:t>
            </a:r>
            <a:r>
              <a:rPr lang="en" altLang="zh-CN" sz="1200" dirty="0">
                <a:solidFill>
                  <a:prstClr val="black"/>
                </a:solidFill>
                <a:latin typeface="Alibaba PuHuiTi" pitchFamily="18" charset="-122"/>
                <a:ea typeface="Alibaba PuHuiTi" pitchFamily="18" charset="-122"/>
                <a:cs typeface="Alibaba PuHuiTi" pitchFamily="18" charset="-122"/>
              </a:rPr>
              <a:t>:</a:t>
            </a:r>
            <a:br>
              <a:rPr lang="en" altLang="zh-CN" sz="1200" dirty="0">
                <a:solidFill>
                  <a:prstClr val="black"/>
                </a:solidFill>
                <a:latin typeface="Alibaba PuHuiTi" pitchFamily="18" charset="-122"/>
                <a:ea typeface="Alibaba PuHuiTi" pitchFamily="18" charset="-122"/>
                <a:cs typeface="Alibaba PuHuiTi" pitchFamily="18" charset="-122"/>
              </a:rPr>
            </a:b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err="1">
                <a:solidFill>
                  <a:prstClr val="black"/>
                </a:solidFill>
                <a:latin typeface="Alibaba PuHuiTi" pitchFamily="18" charset="-122"/>
                <a:ea typeface="Alibaba PuHuiTi" pitchFamily="18" charset="-122"/>
                <a:cs typeface="Alibaba PuHuiTi" pitchFamily="18" charset="-122"/>
              </a:rPr>
              <a:t>alist</a:t>
            </a:r>
            <a:r>
              <a:rPr lang="en" altLang="zh-CN" sz="1200" dirty="0">
                <a:solidFill>
                  <a:prstClr val="black"/>
                </a:solidFill>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100</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99</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20</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5</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1000</a:t>
            </a:r>
            <a:r>
              <a:rPr lang="en" altLang="zh-CN" sz="1200" dirty="0">
                <a:solidFill>
                  <a:prstClr val="black"/>
                </a:solidFill>
                <a:latin typeface="Alibaba PuHuiTi" pitchFamily="18" charset="-122"/>
                <a:ea typeface="Alibaba PuHuiTi" pitchFamily="18" charset="-122"/>
                <a:cs typeface="Alibaba PuHuiTi" pitchFamily="18" charset="-122"/>
              </a:rPr>
              <a:t>]</a:t>
            </a:r>
            <a:br>
              <a:rPr lang="en" altLang="zh-CN" sz="1200" dirty="0">
                <a:solidFill>
                  <a:prstClr val="black"/>
                </a:solidFill>
                <a:latin typeface="Alibaba PuHuiTi" pitchFamily="18" charset="-122"/>
                <a:ea typeface="Alibaba PuHuiTi" pitchFamily="18" charset="-122"/>
                <a:cs typeface="Alibaba PuHuiTi" pitchFamily="18" charset="-122"/>
              </a:rPr>
            </a:b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err="1">
                <a:solidFill>
                  <a:prstClr val="black"/>
                </a:solidFill>
                <a:latin typeface="Alibaba PuHuiTi" pitchFamily="18" charset="-122"/>
                <a:ea typeface="Alibaba PuHuiTi" pitchFamily="18" charset="-122"/>
                <a:cs typeface="Alibaba PuHuiTi" pitchFamily="18" charset="-122"/>
              </a:rPr>
              <a:t>insert_sort</a:t>
            </a:r>
            <a:r>
              <a:rPr lang="en" altLang="zh-CN" sz="1200" dirty="0">
                <a:solidFill>
                  <a:prstClr val="black"/>
                </a:solidFill>
                <a:latin typeface="Alibaba PuHuiTi" pitchFamily="18" charset="-122"/>
                <a:ea typeface="Alibaba PuHuiTi" pitchFamily="18" charset="-122"/>
                <a:cs typeface="Alibaba PuHuiTi" pitchFamily="18" charset="-122"/>
              </a:rPr>
              <a:t>(</a:t>
            </a:r>
            <a:r>
              <a:rPr lang="en" altLang="zh-CN" sz="1200" dirty="0" err="1">
                <a:solidFill>
                  <a:prstClr val="black"/>
                </a:solidFill>
                <a:latin typeface="Alibaba PuHuiTi" pitchFamily="18" charset="-122"/>
                <a:ea typeface="Alibaba PuHuiTi" pitchFamily="18" charset="-122"/>
                <a:cs typeface="Alibaba PuHuiTi" pitchFamily="18" charset="-122"/>
              </a:rPr>
              <a:t>alist</a:t>
            </a:r>
            <a:r>
              <a:rPr lang="en" altLang="zh-CN" sz="1200" dirty="0">
                <a:solidFill>
                  <a:prstClr val="black"/>
                </a:solidFill>
                <a:latin typeface="Alibaba PuHuiTi" pitchFamily="18" charset="-122"/>
                <a:ea typeface="Alibaba PuHuiTi" pitchFamily="18" charset="-122"/>
                <a:cs typeface="Alibaba PuHuiTi" pitchFamily="18" charset="-122"/>
              </a:rPr>
              <a:t>)</a:t>
            </a:r>
            <a:br>
              <a:rPr lang="en" altLang="zh-CN" sz="1200" dirty="0">
                <a:solidFill>
                  <a:prstClr val="black"/>
                </a:solidFill>
                <a:latin typeface="Alibaba PuHuiTi" pitchFamily="18" charset="-122"/>
                <a:ea typeface="Alibaba PuHuiTi" pitchFamily="18" charset="-122"/>
                <a:cs typeface="Alibaba PuHuiTi" pitchFamily="18" charset="-122"/>
              </a:rPr>
            </a:b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000080"/>
                </a:solidFill>
                <a:latin typeface="Alibaba PuHuiTi" pitchFamily="18" charset="-122"/>
                <a:ea typeface="Alibaba PuHuiTi" pitchFamily="18" charset="-122"/>
                <a:cs typeface="Alibaba PuHuiTi" pitchFamily="18" charset="-122"/>
              </a:rPr>
              <a:t>print</a:t>
            </a:r>
            <a:r>
              <a:rPr lang="en" altLang="zh-CN" sz="1200" dirty="0">
                <a:solidFill>
                  <a:prstClr val="black"/>
                </a:solidFill>
                <a:latin typeface="Alibaba PuHuiTi" pitchFamily="18" charset="-122"/>
                <a:ea typeface="Alibaba PuHuiTi" pitchFamily="18" charset="-122"/>
                <a:cs typeface="Alibaba PuHuiTi" pitchFamily="18" charset="-122"/>
              </a:rPr>
              <a:t>(</a:t>
            </a:r>
            <a:r>
              <a:rPr lang="en" altLang="zh-CN" sz="1200" dirty="0" err="1">
                <a:solidFill>
                  <a:prstClr val="black"/>
                </a:solidFill>
                <a:latin typeface="Alibaba PuHuiTi" pitchFamily="18" charset="-122"/>
                <a:ea typeface="Alibaba PuHuiTi" pitchFamily="18" charset="-122"/>
                <a:cs typeface="Alibaba PuHuiTi" pitchFamily="18" charset="-122"/>
              </a:rPr>
              <a:t>alist</a:t>
            </a:r>
            <a:r>
              <a:rPr lang="en" altLang="zh-CN" sz="1200" dirty="0">
                <a:solidFill>
                  <a:prstClr val="black"/>
                </a:solidFill>
                <a:latin typeface="Alibaba PuHuiTi" pitchFamily="18" charset="-122"/>
                <a:ea typeface="Alibaba PuHuiTi" pitchFamily="18" charset="-122"/>
                <a:cs typeface="Alibaba PuHuiTi" pitchFamily="18" charset="-122"/>
              </a:rPr>
              <a:t>)</a:t>
            </a:r>
            <a:endParaRPr kumimoji="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15. </a:t>
            </a:r>
            <a:r>
              <a:rPr lang="zh-CN" altLang="en-US" sz="2400" b="1" dirty="0">
                <a:solidFill>
                  <a:srgbClr val="595959"/>
                </a:solidFill>
                <a:latin typeface="Alibaba PuHuiTi" pitchFamily="18" charset="-122"/>
                <a:ea typeface="Alibaba PuHuiTi" pitchFamily="18" charset="-122"/>
                <a:cs typeface="Alibaba PuHuiTi" pitchFamily="18" charset="-122"/>
              </a:rPr>
              <a:t>插入排序的稳定性</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15.1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插入排序的稳定性如何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15. </a:t>
            </a:r>
            <a:r>
              <a:rPr kumimoji="0" lang="zh-CN" altLang="en-US" sz="2400" b="1" i="0" u="none" strike="noStrike" kern="1200" cap="none" spc="0" normalizeH="0" baseline="0" noProof="0" dirty="0">
                <a:ln>
                  <a:noFill/>
                </a:ln>
                <a:solidFill>
                  <a:srgbClr val="595959"/>
                </a:solidFill>
                <a:effectLst/>
                <a:uLnTx/>
                <a:uFillTx/>
                <a:latin typeface="Alibaba PuHuiTi" pitchFamily="18" charset="-122"/>
                <a:ea typeface="Alibaba PuHuiTi" pitchFamily="18" charset="-122"/>
                <a:cs typeface="Alibaba PuHuiTi" pitchFamily="18" charset="-122"/>
              </a:rPr>
              <a:t>插入排序的稳定性</a:t>
            </a:r>
          </a:p>
        </p:txBody>
      </p:sp>
      <p:sp>
        <p:nvSpPr>
          <p:cNvPr id="2" name="TextBox 3">
            <a:extLst>
              <a:ext uri="{FF2B5EF4-FFF2-40B4-BE49-F238E27FC236}">
                <a16:creationId xmlns:a16="http://schemas.microsoft.com/office/drawing/2014/main" id="{D241566B-B026-7E65-6500-8B2424EB002E}"/>
              </a:ext>
            </a:extLst>
          </p:cNvPr>
          <p:cNvSpPr txBox="1"/>
          <p:nvPr/>
        </p:nvSpPr>
        <p:spPr>
          <a:xfrm>
            <a:off x="755576" y="774905"/>
            <a:ext cx="4680520" cy="3600986"/>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def </a:t>
            </a:r>
            <a:r>
              <a:rPr lang="en" altLang="zh-CN" sz="1200" dirty="0" err="1">
                <a:solidFill>
                  <a:srgbClr val="00627A"/>
                </a:solidFill>
                <a:latin typeface="Alibaba PuHuiTi" pitchFamily="18" charset="-122"/>
                <a:ea typeface="Alibaba PuHuiTi" pitchFamily="18" charset="-122"/>
                <a:cs typeface="Alibaba PuHuiTi" pitchFamily="18" charset="-122"/>
              </a:rPr>
              <a:t>insert_sort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n = </a:t>
            </a:r>
            <a:r>
              <a:rPr lang="en" altLang="zh-CN" sz="1200" dirty="0" err="1">
                <a:solidFill>
                  <a:srgbClr val="000080"/>
                </a:solidFill>
                <a:latin typeface="Alibaba PuHuiTi" pitchFamily="18" charset="-122"/>
                <a:ea typeface="Alibaba PuHuiTi" pitchFamily="18" charset="-122"/>
                <a:cs typeface="Alibaba PuHuiTi" pitchFamily="18" charset="-122"/>
              </a:rPr>
              <a:t>len</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外层循环控制轮次</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a:latin typeface="Alibaba PuHuiTi" pitchFamily="18" charset="-122"/>
                <a:ea typeface="Alibaba PuHuiTi" pitchFamily="18" charset="-122"/>
                <a:cs typeface="Alibaba PuHuiTi" pitchFamily="18" charset="-122"/>
              </a:rPr>
              <a:t>j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n):</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内层循环控制 插入位置</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for </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in </a:t>
            </a:r>
            <a:r>
              <a:rPr lang="en" altLang="zh-CN" sz="1200" dirty="0">
                <a:solidFill>
                  <a:srgbClr val="000080"/>
                </a:solidFill>
                <a:latin typeface="Alibaba PuHuiTi" pitchFamily="18" charset="-122"/>
                <a:ea typeface="Alibaba PuHuiTi" pitchFamily="18" charset="-122"/>
                <a:cs typeface="Alibaba PuHuiTi" pitchFamily="18" charset="-122"/>
              </a:rPr>
              <a:t>range</a:t>
            </a:r>
            <a:r>
              <a:rPr lang="en" altLang="zh-CN" sz="1200" dirty="0">
                <a:latin typeface="Alibaba PuHuiTi" pitchFamily="18" charset="-122"/>
                <a:ea typeface="Alibaba PuHuiTi" pitchFamily="18" charset="-122"/>
                <a:cs typeface="Alibaba PuHuiTi" pitchFamily="18" charset="-122"/>
              </a:rPr>
              <a:t>(j, </a:t>
            </a:r>
            <a:r>
              <a:rPr lang="en" altLang="zh-CN" sz="1200" dirty="0">
                <a:solidFill>
                  <a:srgbClr val="1750EB"/>
                </a:solidFill>
                <a:latin typeface="Alibaba PuHuiTi" pitchFamily="18" charset="-122"/>
                <a:ea typeface="Alibaba PuHuiTi" pitchFamily="18" charset="-122"/>
                <a:cs typeface="Alibaba PuHuiTi" pitchFamily="18" charset="-122"/>
              </a:rPr>
              <a:t>0</a:t>
            </a: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i="1" dirty="0">
                <a:solidFill>
                  <a:srgbClr val="8C8C8C"/>
                </a:solidFill>
                <a:latin typeface="Alibaba PuHuiTi" pitchFamily="18" charset="-122"/>
                <a:ea typeface="Alibaba PuHuiTi" pitchFamily="18" charset="-122"/>
                <a:cs typeface="Alibaba PuHuiTi" pitchFamily="18" charset="-122"/>
              </a:rPr>
              <a:t># </a:t>
            </a:r>
            <a:r>
              <a:rPr lang="en" altLang="zh-CN" sz="1200" i="1" dirty="0" err="1">
                <a:solidFill>
                  <a:srgbClr val="8C8C8C"/>
                </a:solidFill>
                <a:latin typeface="Alibaba PuHuiTi" pitchFamily="18" charset="-122"/>
                <a:ea typeface="Alibaba PuHuiTi" pitchFamily="18" charset="-122"/>
                <a:cs typeface="Alibaba PuHuiTi" pitchFamily="18" charset="-122"/>
              </a:rPr>
              <a:t>alist</a:t>
            </a:r>
            <a:r>
              <a:rPr lang="en" altLang="zh-CN" sz="1200" i="1" dirty="0">
                <a:solidFill>
                  <a:srgbClr val="8C8C8C"/>
                </a:solidFill>
                <a:latin typeface="Alibaba PuHuiTi" pitchFamily="18" charset="-122"/>
                <a:ea typeface="Alibaba PuHuiTi" pitchFamily="18" charset="-122"/>
                <a:cs typeface="Alibaba PuHuiTi" pitchFamily="18" charset="-122"/>
              </a:rPr>
              <a:t>[</a:t>
            </a:r>
            <a:r>
              <a:rPr lang="en" altLang="zh-CN" sz="1200" i="1" dirty="0" err="1">
                <a:solidFill>
                  <a:srgbClr val="8C8C8C"/>
                </a:solidFill>
                <a:latin typeface="Alibaba PuHuiTi" pitchFamily="18" charset="-122"/>
                <a:ea typeface="Alibaba PuHuiTi" pitchFamily="18" charset="-122"/>
                <a:cs typeface="Alibaba PuHuiTi" pitchFamily="18" charset="-122"/>
              </a:rPr>
              <a:t>i</a:t>
            </a:r>
            <a:r>
              <a:rPr lang="en"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为待插入的数据</a:t>
            </a:r>
            <a:br>
              <a:rPr lang="zh-CN" altLang="en-US" sz="1200" i="1" dirty="0">
                <a:solidFill>
                  <a:srgbClr val="8C8C8C"/>
                </a:solidFill>
                <a:latin typeface="Alibaba PuHuiTi" pitchFamily="18" charset="-122"/>
                <a:ea typeface="Alibaba PuHuiTi" pitchFamily="18" charset="-122"/>
                <a:cs typeface="Alibaba PuHuiTi" pitchFamily="18" charset="-122"/>
              </a:rPr>
            </a:br>
            <a:r>
              <a:rPr lang="zh-CN" altLang="en-US" sz="1200" i="1" dirty="0">
                <a:solidFill>
                  <a:srgbClr val="8C8C8C"/>
                </a:solidFill>
                <a:latin typeface="Alibaba PuHuiTi" pitchFamily="18" charset="-122"/>
                <a:ea typeface="Alibaba PuHuiTi" pitchFamily="18" charset="-122"/>
                <a:cs typeface="Alibaba PuHuiTi" pitchFamily="18" charset="-122"/>
              </a:rPr>
              <a:t>            </a:t>
            </a: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若待插入数据小于有序数据</a:t>
            </a:r>
            <a:r>
              <a:rPr lang="en-US"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则插入</a:t>
            </a:r>
            <a:r>
              <a:rPr lang="en-US" altLang="zh-CN" sz="1200" i="1" dirty="0">
                <a:solidFill>
                  <a:srgbClr val="8C8C8C"/>
                </a:solidFill>
                <a:latin typeface="Alibaba PuHuiTi" pitchFamily="18" charset="-122"/>
                <a:ea typeface="Alibaba PuHuiTi" pitchFamily="18" charset="-122"/>
                <a:cs typeface="Alibaba PuHuiTi" pitchFamily="18" charset="-122"/>
              </a:rPr>
              <a:t>; </a:t>
            </a:r>
            <a:r>
              <a:rPr lang="zh-CN" altLang="en-US" sz="1200" i="1" dirty="0">
                <a:solidFill>
                  <a:srgbClr val="8C8C8C"/>
                </a:solidFill>
                <a:latin typeface="Alibaba PuHuiTi" pitchFamily="18" charset="-122"/>
                <a:ea typeface="Alibaba PuHuiTi" pitchFamily="18" charset="-122"/>
                <a:cs typeface="Alibaba PuHuiTi" pitchFamily="18" charset="-122"/>
              </a:rPr>
              <a:t>若待插入数据大于有序数据</a:t>
            </a:r>
            <a:r>
              <a:rPr lang="en-US" altLang="zh-CN" sz="1200" i="1" dirty="0">
                <a:solidFill>
                  <a:srgbClr val="8C8C8C"/>
                </a:solidFill>
                <a:latin typeface="Alibaba PuHuiTi" pitchFamily="18" charset="-122"/>
                <a:ea typeface="Alibaba PuHuiTi" pitchFamily="18" charset="-122"/>
                <a:cs typeface="Alibaba PuHuiTi" pitchFamily="18" charset="-122"/>
              </a:rPr>
              <a:t>,</a:t>
            </a:r>
            <a:r>
              <a:rPr lang="zh-CN" altLang="en-US" sz="1200" i="1" dirty="0">
                <a:solidFill>
                  <a:srgbClr val="8C8C8C"/>
                </a:solidFill>
                <a:latin typeface="Alibaba PuHuiTi" pitchFamily="18" charset="-122"/>
                <a:ea typeface="Alibaba PuHuiTi" pitchFamily="18" charset="-122"/>
                <a:cs typeface="Alibaba PuHuiTi" pitchFamily="18" charset="-122"/>
              </a:rPr>
              <a:t>则</a:t>
            </a:r>
            <a:r>
              <a:rPr lang="en" altLang="zh-CN" sz="1200" i="1" dirty="0">
                <a:solidFill>
                  <a:srgbClr val="8C8C8C"/>
                </a:solidFill>
                <a:latin typeface="Alibaba PuHuiTi" pitchFamily="18" charset="-122"/>
                <a:ea typeface="Alibaba PuHuiTi" pitchFamily="18" charset="-122"/>
                <a:cs typeface="Alibaba PuHuiTi" pitchFamily="18" charset="-122"/>
              </a:rPr>
              <a:t>break</a:t>
            </a:r>
            <a:br>
              <a:rPr lang="en" altLang="zh-CN" sz="1200" i="1" dirty="0">
                <a:solidFill>
                  <a:srgbClr val="8C8C8C"/>
                </a:solidFill>
                <a:latin typeface="Alibaba PuHuiTi" pitchFamily="18" charset="-122"/>
                <a:ea typeface="Alibaba PuHuiTi" pitchFamily="18" charset="-122"/>
                <a:cs typeface="Alibaba PuHuiTi" pitchFamily="18" charset="-122"/>
              </a:rPr>
            </a:br>
            <a:r>
              <a:rPr lang="en" altLang="zh-CN" sz="1200" i="1" dirty="0">
                <a:solidFill>
                  <a:srgbClr val="8C8C8C"/>
                </a:solidFill>
                <a:latin typeface="Alibaba PuHuiTi" pitchFamily="18" charset="-122"/>
                <a:ea typeface="Alibaba PuHuiTi" pitchFamily="18" charset="-122"/>
                <a:cs typeface="Alibaba PuHuiTi" pitchFamily="18" charset="-122"/>
              </a:rPr>
              <a:t>            </a:t>
            </a:r>
            <a:r>
              <a:rPr lang="en" altLang="zh-CN" sz="1200" dirty="0">
                <a:solidFill>
                  <a:srgbClr val="000080"/>
                </a:solidFill>
                <a:latin typeface="Alibaba PuHuiTi" pitchFamily="18" charset="-122"/>
                <a:ea typeface="Alibaba PuHuiTi" pitchFamily="18" charset="-122"/>
                <a:cs typeface="Alibaba PuHuiTi" pitchFamily="18" charset="-122"/>
              </a:rPr>
              <a:t>print</a:t>
            </a:r>
            <a:r>
              <a:rPr lang="en" altLang="zh-CN" sz="1200" dirty="0">
                <a:latin typeface="Alibaba PuHuiTi" pitchFamily="18" charset="-122"/>
                <a:ea typeface="Alibaba PuHuiTi" pitchFamily="18" charset="-122"/>
                <a:cs typeface="Alibaba PuHuiTi" pitchFamily="18" charset="-122"/>
              </a:rPr>
              <a:t>(</a:t>
            </a:r>
            <a:r>
              <a:rPr lang="en" altLang="zh-CN" sz="1200" dirty="0">
                <a:solidFill>
                  <a:srgbClr val="067D17"/>
                </a:solidFill>
                <a:latin typeface="Alibaba PuHuiTi" pitchFamily="18" charset="-122"/>
                <a:ea typeface="Alibaba PuHuiTi" pitchFamily="18" charset="-122"/>
                <a:cs typeface="Alibaba PuHuiTi" pitchFamily="18" charset="-122"/>
              </a:rPr>
              <a:t>"</a:t>
            </a:r>
            <a:r>
              <a:rPr lang="zh-CN" altLang="en-US" sz="1200" dirty="0">
                <a:solidFill>
                  <a:srgbClr val="067D17"/>
                </a:solidFill>
                <a:latin typeface="Alibaba PuHuiTi" pitchFamily="18" charset="-122"/>
                <a:ea typeface="Alibaba PuHuiTi" pitchFamily="18" charset="-122"/>
                <a:cs typeface="Alibaba PuHuiTi" pitchFamily="18" charset="-122"/>
              </a:rPr>
              <a:t>要插入的数 </a:t>
            </a:r>
            <a:r>
              <a:rPr lang="en" altLang="zh-CN" sz="1200" dirty="0">
                <a:solidFill>
                  <a:srgbClr val="067D17"/>
                </a:solidFill>
                <a:latin typeface="Alibaba PuHuiTi" pitchFamily="18" charset="-122"/>
                <a:ea typeface="Alibaba PuHuiTi" pitchFamily="18" charset="-122"/>
                <a:cs typeface="Alibaba PuHuiTi" pitchFamily="18" charset="-122"/>
              </a:rPr>
              <a:t>pk </a:t>
            </a:r>
            <a:r>
              <a:rPr lang="zh-CN" altLang="en-US" sz="1200" dirty="0">
                <a:solidFill>
                  <a:srgbClr val="067D17"/>
                </a:solidFill>
                <a:latin typeface="Alibaba PuHuiTi" pitchFamily="18" charset="-122"/>
                <a:ea typeface="Alibaba PuHuiTi" pitchFamily="18" charset="-122"/>
                <a:cs typeface="Alibaba PuHuiTi" pitchFamily="18" charset="-122"/>
              </a:rPr>
              <a:t>要比较的数</a:t>
            </a:r>
            <a:r>
              <a:rPr lang="en-US" altLang="zh-CN" sz="1200" dirty="0">
                <a:solidFill>
                  <a:srgbClr val="067D17"/>
                </a:solidFill>
                <a:latin typeface="Alibaba PuHuiTi" pitchFamily="18" charset="-122"/>
                <a:ea typeface="Alibaba PuHuiTi" pitchFamily="18" charset="-122"/>
                <a:cs typeface="Alibaba PuHuiTi" pitchFamily="18" charset="-122"/>
              </a:rPr>
              <a:t>:"</a:t>
            </a:r>
            <a:r>
              <a:rPr lang="en-US"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&lt;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[i-</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[i-</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[i-</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latin typeface="Alibaba PuHuiTi" pitchFamily="18" charset="-122"/>
                <a:ea typeface="Alibaba PuHuiTi" pitchFamily="18" charset="-122"/>
                <a:cs typeface="Alibaba PuHuiTi" pitchFamily="18" charset="-122"/>
              </a:rPr>
              <a:t>], </a:t>
            </a:r>
            <a:r>
              <a:rPr lang="en" altLang="zh-CN" sz="1200" dirty="0" err="1">
                <a:latin typeface="Alibaba PuHuiTi" pitchFamily="18" charset="-122"/>
                <a:ea typeface="Alibaba PuHuiTi" pitchFamily="18" charset="-122"/>
                <a:cs typeface="Alibaba PuHuiTi" pitchFamily="18" charset="-122"/>
              </a:rPr>
              <a:t>alist</a:t>
            </a:r>
            <a:r>
              <a:rPr lang="en" altLang="zh-CN" sz="1200" dirty="0">
                <a:latin typeface="Alibaba PuHuiTi" pitchFamily="18" charset="-122"/>
                <a:ea typeface="Alibaba PuHuiTi" pitchFamily="18" charset="-122"/>
                <a:cs typeface="Alibaba PuHuiTi" pitchFamily="18" charset="-122"/>
              </a:rPr>
              <a:t>[</a:t>
            </a:r>
            <a:r>
              <a:rPr lang="en" altLang="zh-CN" sz="1200" dirty="0" err="1">
                <a:latin typeface="Alibaba PuHuiTi" pitchFamily="18" charset="-122"/>
                <a:ea typeface="Alibaba PuHuiTi" pitchFamily="18" charset="-122"/>
                <a:cs typeface="Alibaba PuHuiTi" pitchFamily="18" charset="-122"/>
              </a:rPr>
              <a:t>i</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else</a:t>
            </a:r>
            <a:r>
              <a:rPr lang="en" altLang="zh-CN" sz="1200" dirty="0">
                <a:latin typeface="Alibaba PuHuiTi" pitchFamily="18" charset="-122"/>
                <a:ea typeface="Alibaba PuHuiTi" pitchFamily="18" charset="-122"/>
                <a:cs typeface="Alibaba PuHuiTi" pitchFamily="18" charset="-122"/>
              </a:rPr>
              <a:t>:</a:t>
            </a:r>
            <a:br>
              <a:rPr lang="en" altLang="zh-CN" sz="1200" dirty="0">
                <a:latin typeface="Alibaba PuHuiTi" pitchFamily="18" charset="-122"/>
                <a:ea typeface="Alibaba PuHuiTi" pitchFamily="18" charset="-122"/>
                <a:cs typeface="Alibaba PuHuiTi" pitchFamily="18" charset="-122"/>
              </a:rPr>
            </a:br>
            <a:r>
              <a:rPr lang="en" altLang="zh-CN" sz="1200" dirty="0">
                <a:latin typeface="Alibaba PuHuiTi" pitchFamily="18" charset="-122"/>
                <a:ea typeface="Alibaba PuHuiTi" pitchFamily="18" charset="-122"/>
                <a:cs typeface="Alibaba PuHuiTi" pitchFamily="18" charset="-122"/>
              </a:rPr>
              <a:t>                </a:t>
            </a:r>
            <a:r>
              <a:rPr lang="en" altLang="zh-CN" sz="1200" dirty="0">
                <a:solidFill>
                  <a:srgbClr val="0033B3"/>
                </a:solidFill>
                <a:latin typeface="Alibaba PuHuiTi" pitchFamily="18" charset="-122"/>
                <a:ea typeface="Alibaba PuHuiTi" pitchFamily="18" charset="-122"/>
                <a:cs typeface="Alibaba PuHuiTi" pitchFamily="18" charset="-122"/>
              </a:rPr>
              <a:t>break</a:t>
            </a:r>
            <a:br>
              <a:rPr lang="en" altLang="zh-CN" sz="1200" dirty="0">
                <a:solidFill>
                  <a:srgbClr val="0033B3"/>
                </a:solidFill>
                <a:latin typeface="Alibaba PuHuiTi" pitchFamily="18" charset="-122"/>
                <a:ea typeface="Alibaba PuHuiTi" pitchFamily="18" charset="-122"/>
                <a:cs typeface="Alibaba PuHuiTi" pitchFamily="18" charset="-122"/>
              </a:rPr>
            </a:br>
            <a:br>
              <a:rPr lang="en" altLang="zh-CN" sz="1200" dirty="0">
                <a:solidFill>
                  <a:srgbClr val="0033B3"/>
                </a:solidFill>
                <a:latin typeface="Alibaba PuHuiTi" pitchFamily="18" charset="-122"/>
                <a:ea typeface="Alibaba PuHuiTi" pitchFamily="18" charset="-122"/>
                <a:cs typeface="Alibaba PuHuiTi" pitchFamily="18" charset="-122"/>
              </a:rPr>
            </a:br>
            <a:endParaRPr kumimoji="0" sz="1200" b="0" i="0" u="none" strike="noStrike" kern="1200" cap="none" spc="0" normalizeH="0" baseline="0" noProof="0" dirty="0">
              <a:ln>
                <a:noFill/>
              </a:ln>
              <a:solidFill>
                <a:prstClr val="black">
                  <a:lumMod val="85000"/>
                  <a:lumOff val="15000"/>
                </a:prstClr>
              </a:solidFill>
              <a:effectLst/>
              <a:uLnTx/>
              <a:uFillTx/>
              <a:latin typeface="Alibaba PuHuiTi" pitchFamily="18" charset="-122"/>
              <a:ea typeface="Alibaba PuHuiTi" pitchFamily="18" charset="-122"/>
              <a:cs typeface="Alibaba PuHuiTi" pitchFamily="18" charset="-122"/>
              <a:sym typeface="+mn-ea"/>
            </a:endParaRPr>
          </a:p>
        </p:txBody>
      </p:sp>
      <p:sp>
        <p:nvSpPr>
          <p:cNvPr id="4" name="TextBox 3">
            <a:extLst>
              <a:ext uri="{FF2B5EF4-FFF2-40B4-BE49-F238E27FC236}">
                <a16:creationId xmlns:a16="http://schemas.microsoft.com/office/drawing/2014/main" id="{FBB4632E-F170-8600-9A17-461BE5B96F91}"/>
              </a:ext>
            </a:extLst>
          </p:cNvPr>
          <p:cNvSpPr txBox="1"/>
          <p:nvPr/>
        </p:nvSpPr>
        <p:spPr>
          <a:xfrm>
            <a:off x="5563022" y="771550"/>
            <a:ext cx="2969418" cy="2031325"/>
          </a:xfrm>
          <a:prstGeom prst="rect">
            <a:avLst/>
          </a:prstGeom>
          <a:solidFill>
            <a:srgbClr val="FFFFE4"/>
          </a:solidFill>
          <a:ln w="3175">
            <a:solidFill>
              <a:srgbClr val="919191"/>
            </a:solidFill>
          </a:ln>
        </p:spPr>
        <p:txBody>
          <a:bodyPr wrap="square">
            <a:spAutoFit/>
          </a:bodyPr>
          <a:lstStyle/>
          <a:p>
            <a:r>
              <a:rPr lang="en" altLang="zh-CN" sz="1200" dirty="0">
                <a:solidFill>
                  <a:srgbClr val="0033B3"/>
                </a:solidFill>
                <a:latin typeface="Alibaba PuHuiTi" pitchFamily="18" charset="-122"/>
                <a:ea typeface="Alibaba PuHuiTi" pitchFamily="18" charset="-122"/>
                <a:cs typeface="Alibaba PuHuiTi" pitchFamily="18" charset="-122"/>
              </a:rPr>
              <a:t>if </a:t>
            </a:r>
            <a:r>
              <a:rPr lang="en" altLang="zh-CN" sz="1200" dirty="0">
                <a:solidFill>
                  <a:prstClr val="black"/>
                </a:solidFill>
                <a:latin typeface="Alibaba PuHuiTi" pitchFamily="18" charset="-122"/>
                <a:ea typeface="Alibaba PuHuiTi" pitchFamily="18" charset="-122"/>
                <a:cs typeface="Alibaba PuHuiTi" pitchFamily="18" charset="-122"/>
              </a:rPr>
              <a:t>__name__ == </a:t>
            </a:r>
            <a:r>
              <a:rPr lang="en" altLang="zh-CN" sz="1200" dirty="0">
                <a:solidFill>
                  <a:srgbClr val="067D17"/>
                </a:solidFill>
                <a:latin typeface="Alibaba PuHuiTi" pitchFamily="18" charset="-122"/>
                <a:ea typeface="Alibaba PuHuiTi" pitchFamily="18" charset="-122"/>
                <a:cs typeface="Alibaba PuHuiTi" pitchFamily="18" charset="-122"/>
              </a:rPr>
              <a:t>‘__main__’</a:t>
            </a:r>
            <a:r>
              <a:rPr lang="en" altLang="zh-CN" sz="1200" dirty="0">
                <a:solidFill>
                  <a:prstClr val="black"/>
                </a:solidFill>
                <a:latin typeface="Alibaba PuHuiTi" pitchFamily="18" charset="-122"/>
                <a:ea typeface="Alibaba PuHuiTi" pitchFamily="18" charset="-122"/>
                <a:cs typeface="Alibaba PuHuiTi" pitchFamily="18" charset="-122"/>
              </a:rPr>
              <a:t>:</a:t>
            </a:r>
            <a:br>
              <a:rPr lang="en" altLang="zh-CN" sz="1200" dirty="0">
                <a:solidFill>
                  <a:prstClr val="black"/>
                </a:solidFill>
                <a:latin typeface="Alibaba PuHuiTi" pitchFamily="18" charset="-122"/>
                <a:ea typeface="Alibaba PuHuiTi" pitchFamily="18" charset="-122"/>
                <a:cs typeface="Alibaba PuHuiTi" pitchFamily="18" charset="-122"/>
              </a:rPr>
            </a:b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err="1">
                <a:solidFill>
                  <a:prstClr val="black"/>
                </a:solidFill>
                <a:latin typeface="Alibaba PuHuiTi" pitchFamily="18" charset="-122"/>
                <a:ea typeface="Alibaba PuHuiTi" pitchFamily="18" charset="-122"/>
                <a:cs typeface="Alibaba PuHuiTi" pitchFamily="18" charset="-122"/>
              </a:rPr>
              <a:t>alist</a:t>
            </a:r>
            <a:r>
              <a:rPr lang="en" altLang="zh-CN" sz="1200" dirty="0">
                <a:solidFill>
                  <a:prstClr val="black"/>
                </a:solidFill>
                <a:latin typeface="Alibaba PuHuiTi" pitchFamily="18" charset="-122"/>
                <a:ea typeface="Alibaba PuHuiTi" pitchFamily="18" charset="-122"/>
                <a:cs typeface="Alibaba PuHuiTi" pitchFamily="18" charset="-122"/>
              </a:rPr>
              <a:t> = [</a:t>
            </a:r>
            <a:r>
              <a:rPr lang="en" altLang="zh-CN" sz="1200" dirty="0">
                <a:solidFill>
                  <a:srgbClr val="1750EB"/>
                </a:solidFill>
                <a:latin typeface="Alibaba PuHuiTi" pitchFamily="18" charset="-122"/>
                <a:ea typeface="Alibaba PuHuiTi" pitchFamily="18" charset="-122"/>
                <a:cs typeface="Alibaba PuHuiTi" pitchFamily="18" charset="-122"/>
              </a:rPr>
              <a:t>1</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100</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99</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20</a:t>
            </a: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1750EB"/>
                </a:solidFill>
                <a:latin typeface="Alibaba PuHuiTi" pitchFamily="18" charset="-122"/>
                <a:ea typeface="Alibaba PuHuiTi" pitchFamily="18" charset="-122"/>
                <a:cs typeface="Alibaba PuHuiTi" pitchFamily="18" charset="-122"/>
              </a:rPr>
              <a:t>5</a:t>
            </a:r>
            <a:r>
              <a:rPr lang="en-US" altLang="zh-CN" sz="1200" dirty="0">
                <a:solidFill>
                  <a:srgbClr val="1750EB"/>
                </a:solidFill>
                <a:latin typeface="Alibaba PuHuiTi" pitchFamily="18" charset="-122"/>
                <a:ea typeface="Alibaba PuHuiTi" pitchFamily="18" charset="-122"/>
                <a:cs typeface="Alibaba PuHuiTi" pitchFamily="18" charset="-122"/>
              </a:rPr>
              <a:t>,</a:t>
            </a:r>
            <a:r>
              <a:rPr lang="zh-CN" altLang="en-US" sz="1200" dirty="0">
                <a:solidFill>
                  <a:srgbClr val="1750EB"/>
                </a:solidFill>
                <a:latin typeface="Alibaba PuHuiTi" pitchFamily="18" charset="-122"/>
                <a:ea typeface="Alibaba PuHuiTi" pitchFamily="18" charset="-122"/>
                <a:cs typeface="Alibaba PuHuiTi" pitchFamily="18" charset="-122"/>
              </a:rPr>
              <a:t> </a:t>
            </a:r>
            <a:r>
              <a:rPr lang="en-US" altLang="zh-CN" sz="1200" dirty="0">
                <a:solidFill>
                  <a:srgbClr val="1750EB"/>
                </a:solidFill>
                <a:latin typeface="Alibaba PuHuiTi" pitchFamily="18" charset="-122"/>
                <a:ea typeface="Alibaba PuHuiTi" pitchFamily="18" charset="-122"/>
                <a:cs typeface="Alibaba PuHuiTi" pitchFamily="18" charset="-122"/>
              </a:rPr>
              <a:t>0,</a:t>
            </a:r>
            <a:r>
              <a:rPr lang="zh-CN" altLang="en-US" sz="1200" dirty="0">
                <a:solidFill>
                  <a:srgbClr val="1750EB"/>
                </a:solidFill>
                <a:latin typeface="Alibaba PuHuiTi" pitchFamily="18" charset="-122"/>
                <a:ea typeface="Alibaba PuHuiTi" pitchFamily="18" charset="-122"/>
                <a:cs typeface="Alibaba PuHuiTi" pitchFamily="18" charset="-122"/>
              </a:rPr>
              <a:t> </a:t>
            </a:r>
            <a:r>
              <a:rPr lang="en-US" altLang="zh-CN" sz="1200" dirty="0">
                <a:solidFill>
                  <a:srgbClr val="1750EB"/>
                </a:solidFill>
                <a:latin typeface="Alibaba PuHuiTi" pitchFamily="18" charset="-122"/>
                <a:ea typeface="Alibaba PuHuiTi" pitchFamily="18" charset="-122"/>
                <a:cs typeface="Alibaba PuHuiTi" pitchFamily="18" charset="-122"/>
              </a:rPr>
              <a:t>0</a:t>
            </a:r>
            <a:r>
              <a:rPr lang="en" altLang="zh-CN" sz="1200" dirty="0">
                <a:solidFill>
                  <a:prstClr val="black"/>
                </a:solidFill>
                <a:latin typeface="Alibaba PuHuiTi" pitchFamily="18" charset="-122"/>
                <a:ea typeface="Alibaba PuHuiTi" pitchFamily="18" charset="-122"/>
                <a:cs typeface="Alibaba PuHuiTi" pitchFamily="18" charset="-122"/>
              </a:rPr>
              <a:t>]</a:t>
            </a:r>
            <a:br>
              <a:rPr lang="en" altLang="zh-CN" sz="1200" dirty="0">
                <a:solidFill>
                  <a:prstClr val="black"/>
                </a:solidFill>
                <a:latin typeface="Alibaba PuHuiTi" pitchFamily="18" charset="-122"/>
                <a:ea typeface="Alibaba PuHuiTi" pitchFamily="18" charset="-122"/>
                <a:cs typeface="Alibaba PuHuiTi" pitchFamily="18" charset="-122"/>
              </a:rPr>
            </a:b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err="1">
                <a:solidFill>
                  <a:prstClr val="black"/>
                </a:solidFill>
                <a:latin typeface="Alibaba PuHuiTi" pitchFamily="18" charset="-122"/>
                <a:ea typeface="Alibaba PuHuiTi" pitchFamily="18" charset="-122"/>
                <a:cs typeface="Alibaba PuHuiTi" pitchFamily="18" charset="-122"/>
              </a:rPr>
              <a:t>insert_sort</a:t>
            </a:r>
            <a:r>
              <a:rPr lang="en" altLang="zh-CN" sz="1200" dirty="0">
                <a:solidFill>
                  <a:prstClr val="black"/>
                </a:solidFill>
                <a:latin typeface="Alibaba PuHuiTi" pitchFamily="18" charset="-122"/>
                <a:ea typeface="Alibaba PuHuiTi" pitchFamily="18" charset="-122"/>
                <a:cs typeface="Alibaba PuHuiTi" pitchFamily="18" charset="-122"/>
              </a:rPr>
              <a:t>(</a:t>
            </a:r>
            <a:r>
              <a:rPr lang="en" altLang="zh-CN" sz="1200" dirty="0" err="1">
                <a:solidFill>
                  <a:prstClr val="black"/>
                </a:solidFill>
                <a:latin typeface="Alibaba PuHuiTi" pitchFamily="18" charset="-122"/>
                <a:ea typeface="Alibaba PuHuiTi" pitchFamily="18" charset="-122"/>
                <a:cs typeface="Alibaba PuHuiTi" pitchFamily="18" charset="-122"/>
              </a:rPr>
              <a:t>alist</a:t>
            </a:r>
            <a:r>
              <a:rPr lang="en" altLang="zh-CN" sz="1200" dirty="0">
                <a:solidFill>
                  <a:prstClr val="black"/>
                </a:solidFill>
                <a:latin typeface="Alibaba PuHuiTi" pitchFamily="18" charset="-122"/>
                <a:ea typeface="Alibaba PuHuiTi" pitchFamily="18" charset="-122"/>
                <a:cs typeface="Alibaba PuHuiTi" pitchFamily="18" charset="-122"/>
              </a:rPr>
              <a:t>)</a:t>
            </a:r>
            <a:br>
              <a:rPr lang="en" altLang="zh-CN" sz="1200" dirty="0">
                <a:solidFill>
                  <a:prstClr val="black"/>
                </a:solidFill>
                <a:latin typeface="Alibaba PuHuiTi" pitchFamily="18" charset="-122"/>
                <a:ea typeface="Alibaba PuHuiTi" pitchFamily="18" charset="-122"/>
                <a:cs typeface="Alibaba PuHuiTi" pitchFamily="18" charset="-122"/>
              </a:rPr>
            </a:br>
            <a:r>
              <a:rPr lang="en" altLang="zh-CN" sz="1200" dirty="0">
                <a:solidFill>
                  <a:prstClr val="black"/>
                </a:solidFill>
                <a:latin typeface="Alibaba PuHuiTi" pitchFamily="18" charset="-122"/>
                <a:ea typeface="Alibaba PuHuiTi" pitchFamily="18" charset="-122"/>
                <a:cs typeface="Alibaba PuHuiTi" pitchFamily="18" charset="-122"/>
              </a:rPr>
              <a:t>    </a:t>
            </a:r>
            <a:r>
              <a:rPr lang="en" altLang="zh-CN" sz="1200" dirty="0">
                <a:solidFill>
                  <a:srgbClr val="000080"/>
                </a:solidFill>
                <a:latin typeface="Alibaba PuHuiTi" pitchFamily="18" charset="-122"/>
                <a:ea typeface="Alibaba PuHuiTi" pitchFamily="18" charset="-122"/>
                <a:cs typeface="Alibaba PuHuiTi" pitchFamily="18" charset="-122"/>
              </a:rPr>
              <a:t>print</a:t>
            </a:r>
            <a:r>
              <a:rPr lang="en" altLang="zh-CN" sz="1200" dirty="0">
                <a:solidFill>
                  <a:prstClr val="black"/>
                </a:solidFill>
                <a:latin typeface="Alibaba PuHuiTi" pitchFamily="18" charset="-122"/>
                <a:ea typeface="Alibaba PuHuiTi" pitchFamily="18" charset="-122"/>
                <a:cs typeface="Alibaba PuHuiTi" pitchFamily="18" charset="-122"/>
              </a:rPr>
              <a:t>(</a:t>
            </a:r>
            <a:r>
              <a:rPr lang="en" altLang="zh-CN" sz="1200" dirty="0" err="1">
                <a:solidFill>
                  <a:prstClr val="black"/>
                </a:solidFill>
                <a:latin typeface="Alibaba PuHuiTi" pitchFamily="18" charset="-122"/>
                <a:ea typeface="Alibaba PuHuiTi" pitchFamily="18" charset="-122"/>
                <a:cs typeface="Alibaba PuHuiTi" pitchFamily="18" charset="-122"/>
              </a:rPr>
              <a:t>alist</a:t>
            </a:r>
            <a:r>
              <a:rPr lang="en" altLang="zh-CN" sz="1200" dirty="0">
                <a:solidFill>
                  <a:prstClr val="black"/>
                </a:solidFill>
                <a:latin typeface="Alibaba PuHuiTi" pitchFamily="18" charset="-122"/>
                <a:ea typeface="Alibaba PuHuiTi" pitchFamily="18" charset="-122"/>
                <a:cs typeface="Alibaba PuHuiTi" pitchFamily="18" charset="-122"/>
              </a:rPr>
              <a:t>)</a:t>
            </a:r>
          </a:p>
          <a:p>
            <a:endParaRPr kumimoji="0" lang="e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sym typeface="+mn-ea"/>
            </a:endParaRPr>
          </a:p>
          <a:p>
            <a:r>
              <a:rPr lang="en-US" sz="1200" noProof="0" dirty="0" err="1">
                <a:solidFill>
                  <a:prstClr val="black"/>
                </a:solidFill>
                <a:latin typeface="Alibaba PuHuiTi" pitchFamily="18" charset="-122"/>
                <a:ea typeface="Alibaba PuHuiTi" pitchFamily="18" charset="-122"/>
                <a:cs typeface="Alibaba PuHuiTi" pitchFamily="18" charset="-122"/>
                <a:sym typeface="+mn-ea"/>
              </a:rPr>
              <a:t>分析</a:t>
            </a:r>
            <a:r>
              <a:rPr lang="zh-CN" altLang="en-US" sz="1200" noProof="0" dirty="0">
                <a:solidFill>
                  <a:prstClr val="black"/>
                </a:solidFill>
                <a:latin typeface="Alibaba PuHuiTi" pitchFamily="18" charset="-122"/>
                <a:ea typeface="Alibaba PuHuiTi" pitchFamily="18" charset="-122"/>
                <a:cs typeface="Alibaba PuHuiTi" pitchFamily="18" charset="-122"/>
                <a:sym typeface="+mn-ea"/>
              </a:rPr>
              <a:t>：</a:t>
            </a:r>
            <a:endParaRPr lang="en-US" altLang="zh-CN" sz="1200" noProof="0" dirty="0">
              <a:solidFill>
                <a:prstClr val="black"/>
              </a:solidFill>
              <a:latin typeface="Alibaba PuHuiTi" pitchFamily="18" charset="-122"/>
              <a:ea typeface="Alibaba PuHuiTi" pitchFamily="18" charset="-122"/>
              <a:cs typeface="Alibaba PuHuiTi" pitchFamily="18" charset="-122"/>
              <a:sym typeface="+mn-ea"/>
            </a:endParaRPr>
          </a:p>
          <a:p>
            <a:r>
              <a:rPr lang="en-US" altLang="zh-CN" sz="1200" dirty="0">
                <a:solidFill>
                  <a:prstClr val="black"/>
                </a:solidFill>
                <a:latin typeface="Alibaba PuHuiTi" pitchFamily="18" charset="-122"/>
                <a:ea typeface="Alibaba PuHuiTi" pitchFamily="18" charset="-122"/>
                <a:cs typeface="Alibaba PuHuiTi" pitchFamily="18" charset="-122"/>
                <a:sym typeface="+mn-ea"/>
              </a:rPr>
              <a:t>1,</a:t>
            </a:r>
            <a:r>
              <a:rPr lang="zh-CN" altLang="en-US" sz="1200" dirty="0">
                <a:solidFill>
                  <a:prstClr val="black"/>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5,</a:t>
            </a:r>
            <a:r>
              <a:rPr lang="zh-CN" altLang="en-US" sz="1200" dirty="0">
                <a:solidFill>
                  <a:prstClr val="black"/>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20,</a:t>
            </a:r>
            <a:r>
              <a:rPr lang="zh-CN" altLang="en-US" sz="1200" dirty="0">
                <a:solidFill>
                  <a:prstClr val="black"/>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99,</a:t>
            </a:r>
            <a:r>
              <a:rPr lang="zh-CN" altLang="en-US" sz="1200" dirty="0">
                <a:solidFill>
                  <a:prstClr val="black"/>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100</a:t>
            </a:r>
            <a:r>
              <a:rPr kumimoji="0" lang="zh-CN" altLang="en-US" sz="1200" b="0" i="0" u="none" strike="noStrike" kern="1200" cap="none" spc="0" normalizeH="0" baseline="0" dirty="0">
                <a:ln>
                  <a:noFill/>
                </a:ln>
                <a:solidFill>
                  <a:prstClr val="black"/>
                </a:solidFill>
                <a:effectLst/>
                <a:uLnTx/>
                <a:uFillTx/>
                <a:latin typeface="Alibaba PuHuiTi" pitchFamily="18" charset="-122"/>
                <a:ea typeface="Alibaba PuHuiTi" pitchFamily="18" charset="-122"/>
                <a:cs typeface="Alibaba PuHuiTi" pitchFamily="18" charset="-122"/>
                <a:sym typeface="+mn-ea"/>
              </a:rPr>
              <a:t>  </a:t>
            </a:r>
            <a:r>
              <a:rPr lang="en-US" altLang="zh-CN" sz="1200" dirty="0">
                <a:solidFill>
                  <a:srgbClr val="FF0000"/>
                </a:solidFill>
                <a:latin typeface="Alibaba PuHuiTi" pitchFamily="18" charset="-122"/>
                <a:ea typeface="Alibaba PuHuiTi" pitchFamily="18" charset="-122"/>
                <a:cs typeface="Alibaba PuHuiTi" pitchFamily="18" charset="-122"/>
                <a:sym typeface="+mn-ea"/>
              </a:rPr>
              <a:t>0(</a:t>
            </a:r>
            <a:r>
              <a:rPr lang="zh-CN" altLang="en-US" sz="1200" dirty="0">
                <a:solidFill>
                  <a:srgbClr val="FF0000"/>
                </a:solidFill>
                <a:latin typeface="Alibaba PuHuiTi" pitchFamily="18" charset="-122"/>
                <a:ea typeface="Alibaba PuHuiTi" pitchFamily="18" charset="-122"/>
                <a:cs typeface="Alibaba PuHuiTi" pitchFamily="18" charset="-122"/>
                <a:sym typeface="+mn-ea"/>
              </a:rPr>
              <a:t>前</a:t>
            </a:r>
            <a:r>
              <a:rPr lang="en-US" altLang="zh-CN" sz="1200" dirty="0">
                <a:solidFill>
                  <a:srgbClr val="FF0000"/>
                </a:solidFill>
                <a:latin typeface="Alibaba PuHuiTi" pitchFamily="18" charset="-122"/>
                <a:ea typeface="Alibaba PuHuiTi" pitchFamily="18" charset="-122"/>
                <a:cs typeface="Alibaba PuHuiTi" pitchFamily="18" charset="-122"/>
                <a:sym typeface="+mn-ea"/>
              </a:rPr>
              <a:t>)</a:t>
            </a:r>
            <a:r>
              <a:rPr lang="zh-CN" altLang="en-US" sz="1200" dirty="0">
                <a:solidFill>
                  <a:srgbClr val="FF0000"/>
                </a:solidFill>
                <a:latin typeface="Alibaba PuHuiTi" pitchFamily="18" charset="-122"/>
                <a:ea typeface="Alibaba PuHuiTi" pitchFamily="18" charset="-122"/>
                <a:cs typeface="Alibaba PuHuiTi" pitchFamily="18" charset="-122"/>
                <a:sym typeface="+mn-ea"/>
              </a:rPr>
              <a:t> </a:t>
            </a:r>
            <a:r>
              <a:rPr lang="en-US" altLang="zh-CN" sz="1200" dirty="0">
                <a:solidFill>
                  <a:srgbClr val="FF0000"/>
                </a:solidFill>
                <a:latin typeface="Alibaba PuHuiTi" pitchFamily="18" charset="-122"/>
                <a:ea typeface="Alibaba PuHuiTi" pitchFamily="18" charset="-122"/>
                <a:cs typeface="Alibaba PuHuiTi" pitchFamily="18" charset="-122"/>
                <a:sym typeface="+mn-ea"/>
              </a:rPr>
              <a:t>0(</a:t>
            </a:r>
            <a:r>
              <a:rPr lang="zh-CN" altLang="en-US" sz="1200" dirty="0">
                <a:solidFill>
                  <a:srgbClr val="FF0000"/>
                </a:solidFill>
                <a:latin typeface="Alibaba PuHuiTi" pitchFamily="18" charset="-122"/>
                <a:ea typeface="Alibaba PuHuiTi" pitchFamily="18" charset="-122"/>
                <a:cs typeface="Alibaba PuHuiTi" pitchFamily="18" charset="-122"/>
                <a:sym typeface="+mn-ea"/>
              </a:rPr>
              <a:t>后</a:t>
            </a:r>
            <a:r>
              <a:rPr lang="en-US" altLang="zh-CN" sz="1200" dirty="0">
                <a:solidFill>
                  <a:srgbClr val="FF0000"/>
                </a:solidFill>
                <a:latin typeface="Alibaba PuHuiTi" pitchFamily="18" charset="-122"/>
                <a:ea typeface="Alibaba PuHuiTi" pitchFamily="18" charset="-122"/>
                <a:cs typeface="Alibaba PuHuiTi" pitchFamily="18" charset="-122"/>
                <a:sym typeface="+mn-ea"/>
              </a:rPr>
              <a:t>0)</a:t>
            </a:r>
          </a:p>
          <a:p>
            <a:r>
              <a:rPr lang="en-US" altLang="zh-CN" sz="1200" dirty="0">
                <a:solidFill>
                  <a:srgbClr val="FF0000"/>
                </a:solidFill>
                <a:latin typeface="Alibaba PuHuiTi" pitchFamily="18" charset="-122"/>
                <a:ea typeface="Alibaba PuHuiTi" pitchFamily="18" charset="-122"/>
                <a:cs typeface="Alibaba PuHuiTi" pitchFamily="18" charset="-122"/>
                <a:sym typeface="+mn-ea"/>
              </a:rPr>
              <a:t>0(</a:t>
            </a:r>
            <a:r>
              <a:rPr lang="zh-CN" altLang="en-US" sz="1200" dirty="0">
                <a:solidFill>
                  <a:srgbClr val="FF0000"/>
                </a:solidFill>
                <a:latin typeface="Alibaba PuHuiTi" pitchFamily="18" charset="-122"/>
                <a:ea typeface="Alibaba PuHuiTi" pitchFamily="18" charset="-122"/>
                <a:cs typeface="Alibaba PuHuiTi" pitchFamily="18" charset="-122"/>
                <a:sym typeface="+mn-ea"/>
              </a:rPr>
              <a:t>前</a:t>
            </a:r>
            <a:r>
              <a:rPr lang="en-US" altLang="zh-CN" sz="1200" dirty="0">
                <a:solidFill>
                  <a:srgbClr val="FF0000"/>
                </a:solidFill>
                <a:latin typeface="Alibaba PuHuiTi" pitchFamily="18" charset="-122"/>
                <a:ea typeface="Alibaba PuHuiTi" pitchFamily="18" charset="-122"/>
                <a:cs typeface="Alibaba PuHuiTi" pitchFamily="18" charset="-122"/>
                <a:sym typeface="+mn-ea"/>
              </a:rPr>
              <a:t>)</a:t>
            </a:r>
            <a:r>
              <a:rPr lang="zh-CN" altLang="en-US" sz="1200" dirty="0">
                <a:solidFill>
                  <a:srgbClr val="FF0000"/>
                </a:solidFill>
                <a:latin typeface="Alibaba PuHuiTi" pitchFamily="18" charset="-122"/>
                <a:ea typeface="Alibaba PuHuiTi" pitchFamily="18" charset="-122"/>
                <a:cs typeface="Alibaba PuHuiTi" pitchFamily="18" charset="-122"/>
                <a:sym typeface="+mn-ea"/>
              </a:rPr>
              <a:t> </a:t>
            </a:r>
            <a:r>
              <a:rPr lang="en-US" altLang="zh-CN" sz="1200" dirty="0">
                <a:solidFill>
                  <a:srgbClr val="FF0000"/>
                </a:solidFill>
                <a:latin typeface="Alibaba PuHuiTi" pitchFamily="18" charset="-122"/>
                <a:ea typeface="Alibaba PuHuiTi" pitchFamily="18" charset="-122"/>
                <a:cs typeface="Alibaba PuHuiTi" pitchFamily="18" charset="-122"/>
                <a:sym typeface="+mn-ea"/>
              </a:rPr>
              <a:t>0(</a:t>
            </a:r>
            <a:r>
              <a:rPr lang="zh-CN" altLang="en-US" sz="1200" dirty="0">
                <a:solidFill>
                  <a:srgbClr val="FF0000"/>
                </a:solidFill>
                <a:latin typeface="Alibaba PuHuiTi" pitchFamily="18" charset="-122"/>
                <a:ea typeface="Alibaba PuHuiTi" pitchFamily="18" charset="-122"/>
                <a:cs typeface="Alibaba PuHuiTi" pitchFamily="18" charset="-122"/>
                <a:sym typeface="+mn-ea"/>
              </a:rPr>
              <a:t>后</a:t>
            </a:r>
            <a:r>
              <a:rPr lang="en-US" altLang="zh-CN" sz="1200" dirty="0">
                <a:solidFill>
                  <a:srgbClr val="FF0000"/>
                </a:solidFill>
                <a:latin typeface="Alibaba PuHuiTi" pitchFamily="18" charset="-122"/>
                <a:ea typeface="Alibaba PuHuiTi" pitchFamily="18" charset="-122"/>
                <a:cs typeface="Alibaba PuHuiTi" pitchFamily="18" charset="-122"/>
                <a:sym typeface="+mn-ea"/>
              </a:rPr>
              <a:t>0),</a:t>
            </a:r>
            <a:r>
              <a:rPr lang="zh-CN" altLang="en-US" sz="1200" dirty="0">
                <a:solidFill>
                  <a:srgbClr val="FF0000"/>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1,</a:t>
            </a:r>
            <a:r>
              <a:rPr lang="zh-CN" altLang="en-US" sz="1200" dirty="0">
                <a:solidFill>
                  <a:prstClr val="black"/>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5,</a:t>
            </a:r>
            <a:r>
              <a:rPr lang="zh-CN" altLang="en-US" sz="1200" dirty="0">
                <a:solidFill>
                  <a:prstClr val="black"/>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20,</a:t>
            </a:r>
            <a:r>
              <a:rPr lang="zh-CN" altLang="en-US" sz="1200" dirty="0">
                <a:solidFill>
                  <a:prstClr val="black"/>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99,</a:t>
            </a:r>
            <a:r>
              <a:rPr lang="zh-CN" altLang="en-US" sz="1200" dirty="0">
                <a:solidFill>
                  <a:prstClr val="black"/>
                </a:solidFill>
                <a:latin typeface="Alibaba PuHuiTi" pitchFamily="18" charset="-122"/>
                <a:ea typeface="Alibaba PuHuiTi" pitchFamily="18" charset="-122"/>
                <a:cs typeface="Alibaba PuHuiTi" pitchFamily="18" charset="-122"/>
                <a:sym typeface="+mn-ea"/>
              </a:rPr>
              <a:t> </a:t>
            </a:r>
            <a:r>
              <a:rPr lang="en-US" altLang="zh-CN" sz="1200" dirty="0">
                <a:solidFill>
                  <a:prstClr val="black"/>
                </a:solidFill>
                <a:latin typeface="Alibaba PuHuiTi" pitchFamily="18" charset="-122"/>
                <a:ea typeface="Alibaba PuHuiTi" pitchFamily="18" charset="-122"/>
                <a:cs typeface="Alibaba PuHuiTi" pitchFamily="18" charset="-122"/>
                <a:sym typeface="+mn-ea"/>
              </a:rPr>
              <a:t>100</a:t>
            </a:r>
          </a:p>
          <a:p>
            <a:endParaRPr lang="en-US" sz="1200" dirty="0">
              <a:solidFill>
                <a:prstClr val="black"/>
              </a:solidFill>
              <a:latin typeface="Alibaba PuHuiTi" pitchFamily="18" charset="-122"/>
              <a:ea typeface="Alibaba PuHuiTi" pitchFamily="18" charset="-122"/>
              <a:cs typeface="Alibaba PuHuiTi" pitchFamily="18" charset="-122"/>
              <a:sym typeface="+mn-ea"/>
            </a:endParaRPr>
          </a:p>
          <a:p>
            <a:r>
              <a:rPr lang="en-US" sz="1400" dirty="0" err="1">
                <a:solidFill>
                  <a:srgbClr val="FF0000"/>
                </a:solidFill>
                <a:latin typeface="Alibaba PuHuiTi" pitchFamily="18" charset="-122"/>
                <a:ea typeface="Alibaba PuHuiTi" pitchFamily="18" charset="-122"/>
                <a:cs typeface="Alibaba PuHuiTi" pitchFamily="18" charset="-122"/>
                <a:sym typeface="+mn-ea"/>
              </a:rPr>
              <a:t>插入算法是稳定算法</a:t>
            </a:r>
            <a:endParaRPr kumimoji="0" sz="14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sym typeface="+mn-ea"/>
            </a:endParaRPr>
          </a:p>
        </p:txBody>
      </p:sp>
      <p:sp>
        <p:nvSpPr>
          <p:cNvPr id="8" name="TextBox 3">
            <a:extLst>
              <a:ext uri="{FF2B5EF4-FFF2-40B4-BE49-F238E27FC236}">
                <a16:creationId xmlns:a16="http://schemas.microsoft.com/office/drawing/2014/main" id="{39FE030F-030F-4A61-5ABA-8E31E44B421C}"/>
              </a:ext>
            </a:extLst>
          </p:cNvPr>
          <p:cNvSpPr txBox="1"/>
          <p:nvPr/>
        </p:nvSpPr>
        <p:spPr>
          <a:xfrm>
            <a:off x="5563022" y="2931790"/>
            <a:ext cx="2969418" cy="1384995"/>
          </a:xfrm>
          <a:prstGeom prst="rect">
            <a:avLst/>
          </a:prstGeom>
          <a:solidFill>
            <a:srgbClr val="FFFFE4"/>
          </a:solidFill>
          <a:ln w="3175">
            <a:solidFill>
              <a:srgbClr val="919191"/>
            </a:solidFill>
          </a:ln>
        </p:spPr>
        <p:txBody>
          <a:bodyPr wrap="square">
            <a:spAutoFit/>
          </a:bodyPr>
          <a:lstStyle/>
          <a:p>
            <a:r>
              <a:rPr lang="zh-CN" altLang="en" sz="1200" dirty="0">
                <a:solidFill>
                  <a:prstClr val="black"/>
                </a:solidFill>
                <a:latin typeface="Alibaba PuHuiTi" pitchFamily="18" charset="-122"/>
                <a:ea typeface="Alibaba PuHuiTi" pitchFamily="18" charset="-122"/>
                <a:cs typeface="Alibaba PuHuiTi" pitchFamily="18" charset="-122"/>
              </a:rPr>
              <a:t>算法</a:t>
            </a:r>
            <a:r>
              <a:rPr lang="zh-CN" altLang="en-US" sz="1200" dirty="0">
                <a:solidFill>
                  <a:prstClr val="black"/>
                </a:solidFill>
                <a:latin typeface="Alibaba PuHuiTi" pitchFamily="18" charset="-122"/>
                <a:ea typeface="Alibaba PuHuiTi" pitchFamily="18" charset="-122"/>
                <a:cs typeface="Alibaba PuHuiTi" pitchFamily="18" charset="-122"/>
              </a:rPr>
              <a:t>复杂度：</a:t>
            </a:r>
            <a:endParaRPr lang="en-US" altLang="zh-CN" sz="1200" dirty="0">
              <a:solidFill>
                <a:prstClr val="black"/>
              </a:solidFill>
              <a:latin typeface="Alibaba PuHuiTi" pitchFamily="18" charset="-122"/>
              <a:ea typeface="Alibaba PuHuiTi" pitchFamily="18" charset="-122"/>
              <a:cs typeface="Alibaba PuHuiTi" pitchFamily="18" charset="-122"/>
            </a:endParaRPr>
          </a:p>
          <a:p>
            <a:r>
              <a:rPr lang="zh-CN" altLang="en" sz="1200" dirty="0">
                <a:solidFill>
                  <a:prstClr val="black"/>
                </a:solidFill>
                <a:latin typeface="Alibaba PuHuiTi" pitchFamily="18" charset="-122"/>
                <a:ea typeface="Alibaba PuHuiTi" pitchFamily="18" charset="-122"/>
                <a:cs typeface="Alibaba PuHuiTi" pitchFamily="18" charset="-122"/>
              </a:rPr>
              <a:t>最坏</a:t>
            </a:r>
            <a:r>
              <a:rPr lang="zh-CN" altLang="en-US" sz="1200" dirty="0">
                <a:solidFill>
                  <a:prstClr val="black"/>
                </a:solidFill>
                <a:latin typeface="Alibaba PuHuiTi" pitchFamily="18" charset="-122"/>
                <a:ea typeface="Alibaba PuHuiTi" pitchFamily="18" charset="-122"/>
                <a:cs typeface="Alibaba PuHuiTi" pitchFamily="18" charset="-122"/>
              </a:rPr>
              <a:t>情况 </a:t>
            </a:r>
            <a:r>
              <a:rPr lang="en-US" altLang="zh-CN" sz="1200" dirty="0">
                <a:solidFill>
                  <a:prstClr val="black"/>
                </a:solidFill>
                <a:latin typeface="Alibaba PuHuiTi" pitchFamily="18" charset="-122"/>
                <a:ea typeface="Alibaba PuHuiTi" pitchFamily="18" charset="-122"/>
                <a:cs typeface="Alibaba PuHuiTi" pitchFamily="18" charset="-122"/>
              </a:rPr>
              <a:t>O(n^2)</a:t>
            </a:r>
            <a:br>
              <a:rPr lang="en" altLang="zh-CN" sz="1200" dirty="0">
                <a:solidFill>
                  <a:prstClr val="black"/>
                </a:solidFill>
                <a:latin typeface="Alibaba PuHuiTi" pitchFamily="18" charset="-122"/>
                <a:ea typeface="Alibaba PuHuiTi" pitchFamily="18" charset="-122"/>
                <a:cs typeface="Alibaba PuHuiTi" pitchFamily="18" charset="-122"/>
              </a:rPr>
            </a:br>
            <a:r>
              <a:rPr lang="en-US" altLang="zh-CN" sz="1200" dirty="0">
                <a:solidFill>
                  <a:prstClr val="black"/>
                </a:solidFill>
                <a:latin typeface="Alibaba PuHuiTi" pitchFamily="18" charset="-122"/>
                <a:ea typeface="Alibaba PuHuiTi" pitchFamily="18" charset="-122"/>
                <a:cs typeface="Alibaba PuHuiTi" pitchFamily="18" charset="-122"/>
              </a:rPr>
              <a:t>3,4,5,6,7</a:t>
            </a:r>
            <a:r>
              <a:rPr lang="zh-CN" altLang="en-US" sz="1200" dirty="0">
                <a:solidFill>
                  <a:prstClr val="black"/>
                </a:solidFill>
                <a:latin typeface="Alibaba PuHuiTi" pitchFamily="18" charset="-122"/>
                <a:ea typeface="Alibaba PuHuiTi" pitchFamily="18" charset="-122"/>
                <a:cs typeface="Alibaba PuHuiTi" pitchFamily="18" charset="-122"/>
              </a:rPr>
              <a:t>      </a:t>
            </a:r>
            <a:r>
              <a:rPr lang="en-US" altLang="zh-CN" sz="1200" dirty="0">
                <a:solidFill>
                  <a:prstClr val="black"/>
                </a:solidFill>
                <a:latin typeface="Alibaba PuHuiTi" pitchFamily="18" charset="-122"/>
                <a:ea typeface="Alibaba PuHuiTi" pitchFamily="18" charset="-122"/>
                <a:cs typeface="Alibaba PuHuiTi" pitchFamily="18" charset="-122"/>
              </a:rPr>
              <a:t>0</a:t>
            </a:r>
          </a:p>
          <a:p>
            <a:endParaRPr lang="en-US" altLang="zh-CN" sz="1200" dirty="0">
              <a:solidFill>
                <a:prstClr val="black"/>
              </a:solidFill>
              <a:latin typeface="Alibaba PuHuiTi" pitchFamily="18" charset="-122"/>
              <a:ea typeface="Alibaba PuHuiTi" pitchFamily="18" charset="-122"/>
              <a:cs typeface="Alibaba PuHuiTi" pitchFamily="18" charset="-122"/>
            </a:endParaRPr>
          </a:p>
          <a:p>
            <a:r>
              <a:rPr lang="zh-CN" altLang="en-US" sz="1200" dirty="0">
                <a:solidFill>
                  <a:prstClr val="black"/>
                </a:solidFill>
                <a:latin typeface="Alibaba PuHuiTi" pitchFamily="18" charset="-122"/>
                <a:ea typeface="Alibaba PuHuiTi" pitchFamily="18" charset="-122"/>
                <a:cs typeface="Alibaba PuHuiTi" pitchFamily="18" charset="-122"/>
                <a:sym typeface="+mn-ea"/>
              </a:rPr>
              <a:t>最乐观情况：</a:t>
            </a:r>
            <a:r>
              <a:rPr lang="en-US" altLang="zh-CN" sz="1200" dirty="0">
                <a:solidFill>
                  <a:prstClr val="black"/>
                </a:solidFill>
                <a:latin typeface="Alibaba PuHuiTi" pitchFamily="18" charset="-122"/>
                <a:ea typeface="Alibaba PuHuiTi" pitchFamily="18" charset="-122"/>
                <a:cs typeface="Alibaba PuHuiTi" pitchFamily="18" charset="-122"/>
                <a:sym typeface="+mn-ea"/>
              </a:rPr>
              <a:t>O(n)</a:t>
            </a:r>
          </a:p>
          <a:p>
            <a:r>
              <a:rPr lang="en-US" altLang="zh-CN" sz="1200" dirty="0">
                <a:solidFill>
                  <a:prstClr val="black"/>
                </a:solidFill>
                <a:latin typeface="Alibaba PuHuiTi" pitchFamily="18" charset="-122"/>
                <a:ea typeface="Alibaba PuHuiTi" pitchFamily="18" charset="-122"/>
                <a:cs typeface="Alibaba PuHuiTi" pitchFamily="18" charset="-122"/>
              </a:rPr>
              <a:t>0,3,4,5,6,</a:t>
            </a:r>
            <a:r>
              <a:rPr lang="zh-CN" altLang="en-US" sz="1200" dirty="0">
                <a:solidFill>
                  <a:prstClr val="black"/>
                </a:solidFill>
                <a:latin typeface="Alibaba PuHuiTi" pitchFamily="18" charset="-122"/>
                <a:ea typeface="Alibaba PuHuiTi" pitchFamily="18" charset="-122"/>
                <a:cs typeface="Alibaba PuHuiTi" pitchFamily="18" charset="-122"/>
              </a:rPr>
              <a:t>   </a:t>
            </a:r>
            <a:r>
              <a:rPr lang="en-US" altLang="zh-CN" sz="1200" dirty="0">
                <a:solidFill>
                  <a:prstClr val="black"/>
                </a:solidFill>
                <a:latin typeface="Alibaba PuHuiTi" pitchFamily="18" charset="-122"/>
                <a:ea typeface="Alibaba PuHuiTi" pitchFamily="18" charset="-122"/>
                <a:cs typeface="Alibaba PuHuiTi" pitchFamily="18" charset="-122"/>
              </a:rPr>
              <a:t>7</a:t>
            </a:r>
            <a:r>
              <a:rPr lang="zh-CN" altLang="en-US" sz="1200" dirty="0">
                <a:solidFill>
                  <a:prstClr val="black"/>
                </a:solidFill>
                <a:latin typeface="Alibaba PuHuiTi" pitchFamily="18" charset="-122"/>
                <a:ea typeface="Alibaba PuHuiTi" pitchFamily="18" charset="-122"/>
                <a:cs typeface="Alibaba PuHuiTi" pitchFamily="18" charset="-122"/>
              </a:rPr>
              <a:t> </a:t>
            </a:r>
            <a:endParaRPr lang="en-US" altLang="zh-CN" sz="1200" dirty="0">
              <a:solidFill>
                <a:prstClr val="black"/>
              </a:solidFill>
              <a:latin typeface="Alibaba PuHuiTi" pitchFamily="18" charset="-122"/>
              <a:ea typeface="Alibaba PuHuiTi" pitchFamily="18" charset="-122"/>
              <a:cs typeface="Alibaba PuHuiTi" pitchFamily="18" charset="-122"/>
              <a:sym typeface="+mn-ea"/>
            </a:endParaRPr>
          </a:p>
          <a:p>
            <a:endParaRPr lang="en-US" altLang="zh-CN" sz="1200" noProof="0" dirty="0">
              <a:solidFill>
                <a:prstClr val="black"/>
              </a:solidFill>
              <a:latin typeface="Alibaba PuHuiTi" pitchFamily="18" charset="-122"/>
              <a:ea typeface="Alibaba PuHuiTi" pitchFamily="18" charset="-122"/>
              <a:cs typeface="Alibaba PuHuiTi" pitchFamily="18" charset="-122"/>
              <a:sym typeface="+mn-ea"/>
            </a:endParaRPr>
          </a:p>
        </p:txBody>
      </p:sp>
    </p:spTree>
    <p:extLst>
      <p:ext uri="{BB962C8B-B14F-4D97-AF65-F5344CB8AC3E}">
        <p14:creationId xmlns:p14="http://schemas.microsoft.com/office/powerpoint/2010/main" val="2931129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Alibaba PuHuiTi" pitchFamily="18" charset="-122"/>
                <a:ea typeface="Alibaba PuHuiTi" pitchFamily="18" charset="-122"/>
                <a:cs typeface="Alibaba PuHuiTi" pitchFamily="18" charset="-122"/>
              </a:rPr>
              <a:t>总结</a:t>
            </a:r>
            <a:endParaRPr lang="zh-TW" altLang="zh-CN" sz="2400" b="1" kern="0" dirty="0">
              <a:solidFill>
                <a:schemeClr val="tx1">
                  <a:lumMod val="65000"/>
                  <a:lumOff val="35000"/>
                </a:schemeClr>
              </a:solidFill>
              <a:latin typeface="Alibaba PuHuiTi" pitchFamily="18" charset="-122"/>
              <a:ea typeface="Alibaba PuHuiTi" pitchFamily="18" charset="-122"/>
              <a:cs typeface="Alibaba PuHuiTi" pitchFamily="18"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5" name="标题占位符 1"/>
          <p:cNvSpPr txBox="1">
            <a:spLocks noChangeArrowheads="1"/>
          </p:cNvSpPr>
          <p:nvPr/>
        </p:nvSpPr>
        <p:spPr bwMode="auto">
          <a:xfrm>
            <a:off x="628650" y="1886743"/>
            <a:ext cx="2738227"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Alibaba PuHuiTi" pitchFamily="18" charset="-122"/>
                <a:ea typeface="Alibaba PuHuiTi" pitchFamily="18" charset="-122"/>
                <a:cs typeface="Alibaba PuHuiTi" pitchFamily="18" charset="-122"/>
              </a:rPr>
              <a:t>总结</a:t>
            </a:r>
            <a:endParaRPr lang="zh-TW" altLang="zh-CN" sz="3600" kern="0" dirty="0">
              <a:solidFill>
                <a:schemeClr val="bg1"/>
              </a:solidFill>
              <a:latin typeface="Alibaba PuHuiTi" pitchFamily="18" charset="-122"/>
              <a:ea typeface="Alibaba PuHuiTi" pitchFamily="18" charset="-122"/>
              <a:cs typeface="Alibaba PuHuiTi" pitchFamily="18" charset="-122"/>
            </a:endParaRPr>
          </a:p>
        </p:txBody>
      </p:sp>
      <p:sp>
        <p:nvSpPr>
          <p:cNvPr id="25606" name="TextBox 7"/>
          <p:cNvSpPr txBox="1">
            <a:spLocks noChangeArrowheads="1"/>
          </p:cNvSpPr>
          <p:nvPr/>
        </p:nvSpPr>
        <p:spPr bwMode="auto">
          <a:xfrm>
            <a:off x="2891461" y="1191394"/>
            <a:ext cx="6048672" cy="23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a:lnSpc>
                <a:spcPct val="150000"/>
              </a:lnSpc>
            </a:pPr>
            <a:r>
              <a:rPr lang="zh-CN" altLang="en-US" sz="1400" dirty="0">
                <a:latin typeface="Alibaba PuHuiTi" pitchFamily="18" charset="-122"/>
                <a:ea typeface="Alibaba PuHuiTi" pitchFamily="18" charset="-122"/>
                <a:cs typeface="Alibaba PuHuiTi" pitchFamily="18" charset="-122"/>
              </a:rPr>
              <a:t>插入排序（</a:t>
            </a:r>
            <a:r>
              <a:rPr lang="en-GB" altLang="zh-CN" sz="1400" dirty="0">
                <a:latin typeface="Alibaba PuHuiTi" pitchFamily="18" charset="-122"/>
                <a:ea typeface="Alibaba PuHuiTi" pitchFamily="18" charset="-122"/>
                <a:cs typeface="Alibaba PuHuiTi" pitchFamily="18" charset="-122"/>
              </a:rPr>
              <a:t>Insertion sort</a:t>
            </a:r>
            <a:r>
              <a:rPr lang="zh-CN" altLang="en-GB" sz="1400" dirty="0">
                <a:latin typeface="Alibaba PuHuiTi" pitchFamily="18" charset="-122"/>
                <a:ea typeface="Alibaba PuHuiTi" pitchFamily="18" charset="-122"/>
                <a:cs typeface="Alibaba PuHuiTi" pitchFamily="18" charset="-122"/>
              </a:rPr>
              <a:t>）</a:t>
            </a:r>
            <a:r>
              <a:rPr lang="zh-CN" altLang="en-US" sz="1400" dirty="0">
                <a:latin typeface="Alibaba PuHuiTi" pitchFamily="18" charset="-122"/>
                <a:ea typeface="Alibaba PuHuiTi" pitchFamily="18" charset="-122"/>
                <a:cs typeface="Alibaba PuHuiTi" pitchFamily="18" charset="-122"/>
              </a:rPr>
              <a:t>是一种简单直观且稳定的</a:t>
            </a:r>
            <a:r>
              <a:rPr lang="zh-CN" altLang="en-US" sz="1400" dirty="0">
                <a:latin typeface="Alibaba PuHuiTi" pitchFamily="18" charset="-122"/>
                <a:ea typeface="Alibaba PuHuiTi" pitchFamily="18" charset="-122"/>
                <a:cs typeface="Alibaba PuHuiTi" pitchFamily="18" charset="-122"/>
                <a:hlinkClick r:id="rId2">
                  <a:extLst>
                    <a:ext uri="{A12FA001-AC4F-418D-AE19-62706E023703}">
                      <ahyp:hlinkClr xmlns:ahyp="http://schemas.microsoft.com/office/drawing/2018/hyperlinkcolor" val="tx"/>
                    </a:ext>
                  </a:extLst>
                </a:hlinkClick>
              </a:rPr>
              <a:t>排序算法</a:t>
            </a:r>
            <a:r>
              <a:rPr lang="zh-CN" altLang="en-US" sz="1400" dirty="0">
                <a:latin typeface="Alibaba PuHuiTi" pitchFamily="18" charset="-122"/>
                <a:ea typeface="Alibaba PuHuiTi" pitchFamily="18" charset="-122"/>
                <a:cs typeface="Alibaba PuHuiTi" pitchFamily="18" charset="-122"/>
              </a:rPr>
              <a:t>。</a:t>
            </a:r>
            <a:endParaRPr lang="en-US" altLang="zh-CN" sz="1400" dirty="0">
              <a:latin typeface="Alibaba PuHuiTi" pitchFamily="18" charset="-122"/>
              <a:ea typeface="Alibaba PuHuiTi" pitchFamily="18" charset="-122"/>
              <a:cs typeface="Alibaba PuHuiTi" pitchFamily="18" charset="-122"/>
            </a:endParaRPr>
          </a:p>
          <a:p>
            <a:pPr marL="0">
              <a:lnSpc>
                <a:spcPct val="150000"/>
              </a:lnSpc>
            </a:pPr>
            <a:r>
              <a:rPr lang="zh-CN" altLang="en-US" sz="1400" dirty="0">
                <a:latin typeface="Alibaba PuHuiTi" pitchFamily="18" charset="-122"/>
                <a:ea typeface="Alibaba PuHuiTi" pitchFamily="18" charset="-122"/>
                <a:cs typeface="Alibaba PuHuiTi" pitchFamily="18" charset="-122"/>
              </a:rPr>
              <a:t>如果有一个已经有序的数据序列，要求在这个已经排好的数据序列中插入一个数，但要求插入后此数据序列仍然有序，这个时候就可以使用</a:t>
            </a:r>
            <a:r>
              <a:rPr lang="zh-CN" altLang="en-US" sz="1400" u="sng" dirty="0">
                <a:latin typeface="Alibaba PuHuiTi" pitchFamily="18" charset="-122"/>
                <a:ea typeface="Alibaba PuHuiTi" pitchFamily="18" charset="-122"/>
                <a:cs typeface="Alibaba PuHuiTi" pitchFamily="18" charset="-122"/>
                <a:hlinkClick r:id="rId3">
                  <a:extLst>
                    <a:ext uri="{A12FA001-AC4F-418D-AE19-62706E023703}">
                      <ahyp:hlinkClr xmlns:ahyp="http://schemas.microsoft.com/office/drawing/2018/hyperlinkcolor" val="tx"/>
                    </a:ext>
                  </a:extLst>
                </a:hlinkClick>
              </a:rPr>
              <a:t>插入排序法</a:t>
            </a:r>
            <a:endParaRPr lang="en-US" altLang="zh-CN" sz="1400" u="sng" dirty="0">
              <a:latin typeface="Alibaba PuHuiTi" pitchFamily="18" charset="-122"/>
              <a:ea typeface="Alibaba PuHuiTi" pitchFamily="18" charset="-122"/>
              <a:cs typeface="Alibaba PuHuiTi" pitchFamily="18" charset="-122"/>
            </a:endParaRPr>
          </a:p>
          <a:p>
            <a:pPr marL="0">
              <a:lnSpc>
                <a:spcPct val="150000"/>
              </a:lnSpc>
            </a:pPr>
            <a:endParaRPr lang="en-US" altLang="zh-CN" sz="1400" u="sng" dirty="0">
              <a:latin typeface="Alibaba PuHuiTi" pitchFamily="18" charset="-122"/>
              <a:ea typeface="Alibaba PuHuiTi" pitchFamily="18" charset="-122"/>
              <a:cs typeface="Alibaba PuHuiTi" pitchFamily="18" charset="-122"/>
            </a:endParaRPr>
          </a:p>
          <a:p>
            <a:pPr marL="0">
              <a:lnSpc>
                <a:spcPct val="150000"/>
              </a:lnSpc>
            </a:pPr>
            <a:r>
              <a:rPr lang="zh-CN" altLang="en-US" sz="1400" dirty="0">
                <a:latin typeface="Alibaba PuHuiTi" pitchFamily="18" charset="-122"/>
                <a:ea typeface="Alibaba PuHuiTi" pitchFamily="18" charset="-122"/>
                <a:cs typeface="Alibaba PuHuiTi" pitchFamily="18" charset="-122"/>
              </a:rPr>
              <a:t>插入排序的基本操作就是将一个数据插入到已经排好序的有序数据中，从而得到一个新的、个数加一的有序数据，算法适用于少量数据的排序</a:t>
            </a:r>
            <a:endParaRPr lang="en-US" altLang="zh-CN" sz="1400" dirty="0">
              <a:latin typeface="Alibaba PuHuiTi" pitchFamily="18" charset="-122"/>
              <a:ea typeface="Alibaba PuHuiTi" pitchFamily="18" charset="-122"/>
              <a:cs typeface="Alibaba PuHuiTi" pitchFamily="18" charset="-122"/>
            </a:endParaRPr>
          </a:p>
          <a:p>
            <a:pPr marL="0">
              <a:lnSpc>
                <a:spcPct val="150000"/>
              </a:lnSpc>
            </a:pPr>
            <a:endParaRPr lang="en-US" altLang="zh-CN" sz="1400"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228716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总结</a:t>
            </a:r>
            <a:endParaRPr kumimoji="0" lang="zh-TW" altLang="zh-CN" sz="2400" b="1" i="0" u="none" strike="noStrike" kern="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prstClr val="white"/>
                </a:solidFill>
                <a:effectLst/>
                <a:uLnTx/>
                <a:uFillTx/>
                <a:latin typeface="Alibaba PuHuiTi" pitchFamily="18" charset="-122"/>
                <a:ea typeface="Alibaba PuHuiTi" pitchFamily="18" charset="-122"/>
                <a:cs typeface="Alibaba PuHuiTi" pitchFamily="18" charset="-122"/>
              </a:rPr>
              <a:t>总结</a:t>
            </a:r>
            <a:endParaRPr kumimoji="0" lang="zh-TW" altLang="zh-CN" sz="3600" b="0" i="0" u="none" strike="noStrike" kern="0" cap="none" spc="0" normalizeH="0" baseline="0" noProof="0" dirty="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6" name="TextBox 7">
            <a:extLst>
              <a:ext uri="{FF2B5EF4-FFF2-40B4-BE49-F238E27FC236}">
                <a16:creationId xmlns:a16="http://schemas.microsoft.com/office/drawing/2014/main" id="{E0303FA4-49C3-569F-07C5-0DB2142767D9}"/>
              </a:ext>
            </a:extLst>
          </p:cNvPr>
          <p:cNvSpPr txBox="1">
            <a:spLocks noChangeArrowheads="1"/>
          </p:cNvSpPr>
          <p:nvPr/>
        </p:nvSpPr>
        <p:spPr bwMode="auto">
          <a:xfrm>
            <a:off x="3099630" y="877009"/>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1</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1" lang="zh-CN" altLang="en-US" sz="1400" dirty="0">
                <a:solidFill>
                  <a:prstClr val="black"/>
                </a:solidFill>
                <a:latin typeface="Alibaba PuHuiTi" pitchFamily="18" charset="-122"/>
                <a:ea typeface="Alibaba PuHuiTi" pitchFamily="18" charset="-122"/>
                <a:cs typeface="Alibaba PuHuiTi" pitchFamily="18" charset="-122"/>
              </a:rPr>
              <a:t>插入</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算法时间复杂度</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12" name="TextBox 7">
            <a:extLst>
              <a:ext uri="{FF2B5EF4-FFF2-40B4-BE49-F238E27FC236}">
                <a16:creationId xmlns:a16="http://schemas.microsoft.com/office/drawing/2014/main" id="{A97E8039-537F-770D-25C6-99458D4DB4FB}"/>
              </a:ext>
            </a:extLst>
          </p:cNvPr>
          <p:cNvSpPr txBox="1">
            <a:spLocks noChangeArrowheads="1"/>
          </p:cNvSpPr>
          <p:nvPr/>
        </p:nvSpPr>
        <p:spPr bwMode="auto">
          <a:xfrm>
            <a:off x="3098881" y="2433837"/>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2</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、插入算法是稳定性算法吗？</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7" name="TextBox 7">
            <a:extLst>
              <a:ext uri="{FF2B5EF4-FFF2-40B4-BE49-F238E27FC236}">
                <a16:creationId xmlns:a16="http://schemas.microsoft.com/office/drawing/2014/main" id="{7E15471E-977D-D450-7944-B0265D31BAC0}"/>
              </a:ext>
            </a:extLst>
          </p:cNvPr>
          <p:cNvSpPr txBox="1">
            <a:spLocks noChangeArrowheads="1"/>
          </p:cNvSpPr>
          <p:nvPr/>
        </p:nvSpPr>
        <p:spPr bwMode="auto">
          <a:xfrm>
            <a:off x="3491622" y="1243289"/>
            <a:ext cx="5184650" cy="62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最差时间复杂度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O(n</a:t>
            </a:r>
            <a:r>
              <a:rPr kumimoji="0" lang="en-US" altLang="zh-CN" sz="1200" b="0" i="0" u="none" strike="noStrike" kern="1200" cap="none" spc="0" normalizeH="0" baseline="30000" noProof="0" dirty="0">
                <a:ln>
                  <a:noFill/>
                </a:ln>
                <a:solidFill>
                  <a:srgbClr val="FF0000"/>
                </a:solidFill>
                <a:effectLst/>
                <a:uLnTx/>
                <a:uFillTx/>
                <a:latin typeface="Alibaba PuHuiTi" pitchFamily="18" charset="-122"/>
                <a:ea typeface="Alibaba PuHuiTi" pitchFamily="18" charset="-122"/>
                <a:cs typeface="Alibaba PuHuiTi" pitchFamily="18" charset="-122"/>
              </a:rPr>
              <a:t>2</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a:t>
            </a:r>
          </a:p>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最优时间复杂度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O(n)</a:t>
            </a:r>
            <a:r>
              <a:rPr kumimoji="0" lang="zh-CN" altLang="en-US"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 </a:t>
            </a:r>
            <a:endPar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endParaRPr>
          </a:p>
        </p:txBody>
      </p:sp>
      <p:sp>
        <p:nvSpPr>
          <p:cNvPr id="11" name="TextBox 7">
            <a:extLst>
              <a:ext uri="{FF2B5EF4-FFF2-40B4-BE49-F238E27FC236}">
                <a16:creationId xmlns:a16="http://schemas.microsoft.com/office/drawing/2014/main" id="{5A0A9A39-7CE9-EA01-0BA4-3E60B5DDCF0C}"/>
              </a:ext>
            </a:extLst>
          </p:cNvPr>
          <p:cNvSpPr txBox="1">
            <a:spLocks noChangeArrowheads="1"/>
          </p:cNvSpPr>
          <p:nvPr/>
        </p:nvSpPr>
        <p:spPr bwMode="auto">
          <a:xfrm>
            <a:off x="3521690" y="2787774"/>
            <a:ext cx="4578552" cy="34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算法稳定性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 </a:t>
            </a:r>
            <a:r>
              <a:rPr kumimoji="0" lang="zh-CN" altLang="en-US"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稳定算法</a:t>
            </a:r>
          </a:p>
        </p:txBody>
      </p:sp>
    </p:spTree>
    <p:extLst>
      <p:ext uri="{BB962C8B-B14F-4D97-AF65-F5344CB8AC3E}">
        <p14:creationId xmlns:p14="http://schemas.microsoft.com/office/powerpoint/2010/main" val="68260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Alibaba PuHuiTi" pitchFamily="18" charset="-122"/>
                <a:ea typeface="Alibaba PuHuiTi" pitchFamily="18" charset="-122"/>
                <a:cs typeface="Alibaba PuHuiTi" pitchFamily="18"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Alibaba PuHuiTi" pitchFamily="18" charset="-122"/>
                <a:ea typeface="Alibaba PuHuiTi" pitchFamily="18" charset="-122"/>
                <a:cs typeface="Alibaba PuHuiTi" pitchFamily="18"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Alibaba PuHuiTi" pitchFamily="18" charset="-122"/>
                <a:ea typeface="Alibaba PuHuiTi" pitchFamily="18" charset="-122"/>
                <a:cs typeface="Alibaba PuHuiTi" pitchFamily="18" charset="-122"/>
              </a:rPr>
              <a:t>录</a:t>
            </a:r>
          </a:p>
        </p:txBody>
      </p:sp>
      <p:sp>
        <p:nvSpPr>
          <p:cNvPr id="8196" name="TextBox 9"/>
          <p:cNvSpPr txBox="1">
            <a:spLocks noChangeArrowheads="1"/>
          </p:cNvSpPr>
          <p:nvPr/>
        </p:nvSpPr>
        <p:spPr bwMode="auto">
          <a:xfrm>
            <a:off x="3707904" y="1403186"/>
            <a:ext cx="4319588" cy="218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排序算法的稳定性</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冒泡排序</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选择排序</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插入排序</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Alibaba PuHuiTi" pitchFamily="18" charset="-122"/>
                <a:ea typeface="Alibaba PuHuiTi" pitchFamily="18" charset="-122"/>
                <a:cs typeface="Alibaba PuHuiTi" pitchFamily="18" charset="-122"/>
              </a:rPr>
              <a:t>快速排序</a:t>
            </a:r>
            <a:endParaRPr lang="en-US" altLang="zh-CN" sz="1400" dirty="0">
              <a:solidFill>
                <a:srgbClr val="FF0000"/>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16. </a:t>
            </a:r>
            <a:r>
              <a:rPr lang="zh-CN" altLang="en-US" sz="2400" b="1" dirty="0">
                <a:solidFill>
                  <a:srgbClr val="595959"/>
                </a:solidFill>
                <a:latin typeface="Alibaba PuHuiTi" pitchFamily="18" charset="-122"/>
                <a:ea typeface="Alibaba PuHuiTi" pitchFamily="18" charset="-122"/>
                <a:cs typeface="Alibaba PuHuiTi" pitchFamily="18" charset="-122"/>
              </a:rPr>
              <a:t>快速排序</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16.1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什么是快速排序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算法稳定性</a:t>
            </a:r>
            <a:endParaRPr lang="en-US" altLang="zh-CN" sz="2400" b="1" dirty="0">
              <a:latin typeface="Alibaba PuHuiTi" pitchFamily="18" charset="-122"/>
              <a:ea typeface="Alibaba PuHuiTi" pitchFamily="18" charset="-122"/>
              <a:cs typeface="Alibaba PuHuiTi" pitchFamily="18" charset="-122"/>
            </a:endParaRPr>
          </a:p>
        </p:txBody>
      </p:sp>
      <p:sp>
        <p:nvSpPr>
          <p:cNvPr id="4" name="文本框 3"/>
          <p:cNvSpPr txBox="1"/>
          <p:nvPr/>
        </p:nvSpPr>
        <p:spPr>
          <a:xfrm>
            <a:off x="628650" y="915566"/>
            <a:ext cx="1107996" cy="369332"/>
          </a:xfrm>
          <a:prstGeom prst="rect">
            <a:avLst/>
          </a:prstGeom>
          <a:noFill/>
        </p:spPr>
        <p:txBody>
          <a:bodyPr wrap="none" rtlCol="0">
            <a:spAutoFit/>
          </a:bodyPr>
          <a:lstStyle/>
          <a:p>
            <a:pPr algn="l"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排序算法</a:t>
            </a:r>
          </a:p>
        </p:txBody>
      </p:sp>
      <p:sp>
        <p:nvSpPr>
          <p:cNvPr id="2" name="文本框 1"/>
          <p:cNvSpPr txBox="1"/>
          <p:nvPr/>
        </p:nvSpPr>
        <p:spPr>
          <a:xfrm>
            <a:off x="876625" y="1336415"/>
            <a:ext cx="7516801" cy="1451359"/>
          </a:xfrm>
          <a:prstGeom prst="rect">
            <a:avLst/>
          </a:prstGeom>
          <a:noFill/>
        </p:spPr>
        <p:txBody>
          <a:bodyPr wrap="none" rtlCol="0">
            <a:spAutoFit/>
          </a:bodyPr>
          <a:lstStyle/>
          <a:p>
            <a:pPr marL="171450" indent="-171450" fontAlgn="auto">
              <a:lnSpc>
                <a:spcPct val="150000"/>
              </a:lnSpc>
              <a:spcBef>
                <a:spcPts val="0"/>
              </a:spcBef>
              <a:spcAft>
                <a:spcPts val="0"/>
              </a:spcAft>
              <a:buFont typeface="Arial" panose="020B0604020202020204" pitchFamily="34" charset="0"/>
              <a:buChar char="•"/>
            </a:pPr>
            <a:r>
              <a:rPr lang="zh-CN" altLang="en-US" sz="1200" dirty="0">
                <a:latin typeface="Alibaba PuHuiTi" pitchFamily="18" charset="-122"/>
                <a:ea typeface="Alibaba PuHuiTi" pitchFamily="18" charset="-122"/>
                <a:cs typeface="Alibaba PuHuiTi" pitchFamily="18" charset="-122"/>
              </a:rPr>
              <a:t>所谓</a:t>
            </a:r>
            <a:r>
              <a:rPr lang="zh-CN" altLang="en-US" sz="1200" dirty="0">
                <a:solidFill>
                  <a:srgbClr val="FF0000"/>
                </a:solidFill>
                <a:latin typeface="Alibaba PuHuiTi" pitchFamily="18" charset="-122"/>
                <a:ea typeface="Alibaba PuHuiTi" pitchFamily="18" charset="-122"/>
                <a:cs typeface="Alibaba PuHuiTi" pitchFamily="18" charset="-122"/>
              </a:rPr>
              <a:t>排序</a:t>
            </a:r>
            <a:r>
              <a:rPr lang="zh-CN" altLang="en-US" sz="1200" dirty="0">
                <a:latin typeface="Alibaba PuHuiTi" pitchFamily="18" charset="-122"/>
                <a:ea typeface="Alibaba PuHuiTi" pitchFamily="18" charset="-122"/>
                <a:cs typeface="Alibaba PuHuiTi" pitchFamily="18" charset="-122"/>
              </a:rPr>
              <a:t>，使一串记录，按照其中的</a:t>
            </a:r>
            <a:r>
              <a:rPr lang="zh-CN" altLang="en-US" sz="1200" dirty="0">
                <a:solidFill>
                  <a:srgbClr val="FF0000"/>
                </a:solidFill>
                <a:latin typeface="Alibaba PuHuiTi" pitchFamily="18" charset="-122"/>
                <a:ea typeface="Alibaba PuHuiTi" pitchFamily="18" charset="-122"/>
                <a:cs typeface="Alibaba PuHuiTi" pitchFamily="18" charset="-122"/>
              </a:rPr>
              <a:t>某个或某些关键字</a:t>
            </a:r>
            <a:r>
              <a:rPr lang="zh-CN" altLang="en-US" sz="1200" dirty="0">
                <a:latin typeface="Alibaba PuHuiTi" pitchFamily="18" charset="-122"/>
                <a:ea typeface="Alibaba PuHuiTi" pitchFamily="18" charset="-122"/>
                <a:cs typeface="Alibaba PuHuiTi" pitchFamily="18" charset="-122"/>
              </a:rPr>
              <a:t>的大小，递增或递减的排列起来的操作</a:t>
            </a:r>
            <a:endParaRPr lang="en-US" altLang="zh-CN" sz="1200" dirty="0">
              <a:latin typeface="Alibaba PuHuiTi" pitchFamily="18" charset="-122"/>
              <a:ea typeface="Alibaba PuHuiTi" pitchFamily="18" charset="-122"/>
              <a:cs typeface="Alibaba PuHuiTi" pitchFamily="18" charset="-122"/>
            </a:endParaRPr>
          </a:p>
          <a:p>
            <a:pPr marL="171450" indent="-171450" fontAlgn="auto">
              <a:lnSpc>
                <a:spcPct val="150000"/>
              </a:lnSpc>
              <a:spcBef>
                <a:spcPts val="0"/>
              </a:spcBef>
              <a:spcAft>
                <a:spcPts val="0"/>
              </a:spcAft>
              <a:buFont typeface="Arial" panose="020B0604020202020204" pitchFamily="34" charset="0"/>
              <a:buChar char="•"/>
            </a:pPr>
            <a:r>
              <a:rPr lang="zh-CN" altLang="en-US" sz="1200" dirty="0">
                <a:solidFill>
                  <a:srgbClr val="FF0000"/>
                </a:solidFill>
                <a:latin typeface="Alibaba PuHuiTi" pitchFamily="18" charset="-122"/>
                <a:ea typeface="Alibaba PuHuiTi" pitchFamily="18" charset="-122"/>
                <a:cs typeface="Alibaba PuHuiTi" pitchFamily="18" charset="-122"/>
              </a:rPr>
              <a:t>排序算法</a:t>
            </a:r>
            <a:r>
              <a:rPr lang="zh-CN" altLang="en-US" sz="1200" dirty="0">
                <a:latin typeface="Alibaba PuHuiTi" pitchFamily="18" charset="-122"/>
                <a:ea typeface="Alibaba PuHuiTi" pitchFamily="18" charset="-122"/>
                <a:cs typeface="Alibaba PuHuiTi" pitchFamily="18" charset="-122"/>
              </a:rPr>
              <a:t>，就是如何使得记录按照要求排列的方法</a:t>
            </a:r>
            <a:endParaRPr lang="en-US" altLang="zh-CN" sz="1200" dirty="0">
              <a:latin typeface="Alibaba PuHuiTi" pitchFamily="18" charset="-122"/>
              <a:ea typeface="Alibaba PuHuiTi" pitchFamily="18" charset="-122"/>
              <a:cs typeface="Alibaba PuHuiTi" pitchFamily="18" charset="-122"/>
            </a:endParaRPr>
          </a:p>
          <a:p>
            <a:pPr marL="171450" indent="-171450" fontAlgn="auto">
              <a:lnSpc>
                <a:spcPct val="150000"/>
              </a:lnSpc>
              <a:spcBef>
                <a:spcPts val="0"/>
              </a:spcBef>
              <a:spcAft>
                <a:spcPts val="0"/>
              </a:spcAft>
              <a:buFont typeface="Arial" panose="020B0604020202020204" pitchFamily="34" charset="0"/>
              <a:buChar char="•"/>
            </a:pPr>
            <a:r>
              <a:rPr lang="zh-CN" altLang="en-US" sz="1200" dirty="0">
                <a:latin typeface="Alibaba PuHuiTi" pitchFamily="18" charset="-122"/>
                <a:ea typeface="Alibaba PuHuiTi" pitchFamily="18" charset="-122"/>
                <a:cs typeface="Alibaba PuHuiTi" pitchFamily="18" charset="-122"/>
              </a:rPr>
              <a:t>排序算法在很多领域是非常重要</a:t>
            </a:r>
            <a:endParaRPr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          在</a:t>
            </a:r>
            <a:r>
              <a:rPr lang="zh-CN" altLang="en-US" sz="1200" dirty="0">
                <a:solidFill>
                  <a:srgbClr val="FF0000"/>
                </a:solidFill>
                <a:latin typeface="Alibaba PuHuiTi" pitchFamily="18" charset="-122"/>
                <a:ea typeface="Alibaba PuHuiTi" pitchFamily="18" charset="-122"/>
                <a:cs typeface="Alibaba PuHuiTi" pitchFamily="18" charset="-122"/>
              </a:rPr>
              <a:t>大量数据</a:t>
            </a:r>
            <a:r>
              <a:rPr lang="zh-CN" altLang="en-US" sz="1200" dirty="0">
                <a:latin typeface="Alibaba PuHuiTi" pitchFamily="18" charset="-122"/>
                <a:ea typeface="Alibaba PuHuiTi" pitchFamily="18" charset="-122"/>
                <a:cs typeface="Alibaba PuHuiTi" pitchFamily="18" charset="-122"/>
              </a:rPr>
              <a:t>的处理方面：一个优秀的算法可以节省大量的资源。</a:t>
            </a:r>
            <a:endParaRPr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          在</a:t>
            </a:r>
            <a:r>
              <a:rPr lang="zh-CN" altLang="en-US" sz="1200" dirty="0">
                <a:solidFill>
                  <a:srgbClr val="FF0000"/>
                </a:solidFill>
                <a:latin typeface="Alibaba PuHuiTi" pitchFamily="18" charset="-122"/>
                <a:ea typeface="Alibaba PuHuiTi" pitchFamily="18" charset="-122"/>
                <a:cs typeface="Alibaba PuHuiTi" pitchFamily="18" charset="-122"/>
              </a:rPr>
              <a:t>各个领域</a:t>
            </a:r>
            <a:r>
              <a:rPr lang="zh-CN" altLang="en-US" sz="1200" dirty="0">
                <a:latin typeface="Alibaba PuHuiTi" pitchFamily="18" charset="-122"/>
                <a:ea typeface="Alibaba PuHuiTi" pitchFamily="18" charset="-122"/>
                <a:cs typeface="Alibaba PuHuiTi" pitchFamily="18" charset="-122"/>
              </a:rPr>
              <a:t>中考虑到数据的各种限制和规范，要得到一个符合实际的优秀算法，得经过大量的推理和分析</a:t>
            </a:r>
            <a:endParaRPr kumimoji="1" lang="zh-CN" altLang="en-US" sz="1200" dirty="0">
              <a:latin typeface="Alibaba PuHuiTi" pitchFamily="18" charset="-122"/>
              <a:ea typeface="Alibaba PuHuiTi" pitchFamily="18" charset="-122"/>
              <a:cs typeface="Alibaba PuHuiTi" pitchFamily="18" charset="-122"/>
            </a:endParaRPr>
          </a:p>
        </p:txBody>
      </p:sp>
      <p:pic>
        <p:nvPicPr>
          <p:cNvPr id="3" name="图片 2"/>
          <p:cNvPicPr>
            <a:picLocks noChangeAspect="1"/>
          </p:cNvPicPr>
          <p:nvPr/>
        </p:nvPicPr>
        <p:blipFill>
          <a:blip r:embed="rId2"/>
          <a:stretch>
            <a:fillRect/>
          </a:stretch>
        </p:blipFill>
        <p:spPr>
          <a:xfrm>
            <a:off x="2555776" y="2831500"/>
            <a:ext cx="2952328" cy="1976559"/>
          </a:xfrm>
          <a:prstGeom prst="rect">
            <a:avLst/>
          </a:prstGeom>
          <a:ln w="3175">
            <a:solidFill>
              <a:schemeClr val="tx1"/>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快速排序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什么是快速排序</a:t>
            </a:r>
          </a:p>
        </p:txBody>
      </p:sp>
      <p:sp>
        <p:nvSpPr>
          <p:cNvPr id="4" name="矩形 3"/>
          <p:cNvSpPr/>
          <p:nvPr/>
        </p:nvSpPr>
        <p:spPr>
          <a:xfrm>
            <a:off x="628650" y="1336739"/>
            <a:ext cx="7903610" cy="646331"/>
          </a:xfrm>
          <a:prstGeom prst="rect">
            <a:avLst/>
          </a:prstGeom>
        </p:spPr>
        <p:txBody>
          <a:bodyPr wrap="square">
            <a:spAutoFit/>
          </a:bodyPr>
          <a:lstStyle/>
          <a:p>
            <a:r>
              <a:rPr lang="zh-CN" altLang="en-US" sz="1200" dirty="0">
                <a:latin typeface="Alibaba PuHuiTi" pitchFamily="18" charset="-122"/>
                <a:ea typeface="Alibaba PuHuiTi" pitchFamily="18" charset="-122"/>
                <a:cs typeface="Alibaba PuHuiTi" pitchFamily="18" charset="-122"/>
              </a:rPr>
              <a:t>基本思想：通过一趟排序将要排序的数据分割成独立的两部分，其中一部分的所有数据都比另外一部分的所有数据都要小，然后再按此方法对这两部分数据分别进行快速排序，整个排序过程可以</a:t>
            </a:r>
            <a:r>
              <a:rPr lang="zh-CN" altLang="en-US" sz="1200" dirty="0">
                <a:solidFill>
                  <a:srgbClr val="FF0000"/>
                </a:solidFill>
                <a:latin typeface="Alibaba PuHuiTi" pitchFamily="18" charset="-122"/>
                <a:ea typeface="Alibaba PuHuiTi" pitchFamily="18" charset="-122"/>
                <a:cs typeface="Alibaba PuHuiTi" pitchFamily="18" charset="-122"/>
                <a:hlinkClick r:id="rId2"/>
              </a:rPr>
              <a:t>递归</a:t>
            </a:r>
            <a:r>
              <a:rPr lang="zh-CN" altLang="en-US" sz="1200" dirty="0">
                <a:latin typeface="Alibaba PuHuiTi" pitchFamily="18" charset="-122"/>
                <a:ea typeface="Alibaba PuHuiTi" pitchFamily="18" charset="-122"/>
                <a:cs typeface="Alibaba PuHuiTi" pitchFamily="18" charset="-122"/>
              </a:rPr>
              <a:t>进行，以此达到整个数据变成有序序列</a:t>
            </a:r>
          </a:p>
        </p:txBody>
      </p:sp>
      <p:sp>
        <p:nvSpPr>
          <p:cNvPr id="5" name="文本框 4"/>
          <p:cNvSpPr txBox="1"/>
          <p:nvPr/>
        </p:nvSpPr>
        <p:spPr>
          <a:xfrm>
            <a:off x="628650" y="2238504"/>
            <a:ext cx="7609776" cy="2862322"/>
          </a:xfrm>
          <a:prstGeom prst="rect">
            <a:avLst/>
          </a:prstGeom>
          <a:noFill/>
        </p:spPr>
        <p:txBody>
          <a:bodyPr wrap="none" rtlCol="0">
            <a:spAutoFit/>
          </a:bodyPr>
          <a:lstStyle/>
          <a:p>
            <a:r>
              <a:rPr lang="zh-CN" altLang="en-US" sz="1200" dirty="0">
                <a:latin typeface="Alibaba PuHuiTi" pitchFamily="18" charset="-122"/>
                <a:ea typeface="Alibaba PuHuiTi" pitchFamily="18" charset="-122"/>
                <a:cs typeface="Alibaba PuHuiTi" pitchFamily="18" charset="-122"/>
              </a:rPr>
              <a:t>快速排序算法通过多次比较和交换来实现排序，其</a:t>
            </a:r>
            <a:r>
              <a:rPr lang="zh-CN" altLang="en-US" sz="1200" dirty="0">
                <a:solidFill>
                  <a:srgbClr val="FF0000"/>
                </a:solidFill>
                <a:latin typeface="Alibaba PuHuiTi" pitchFamily="18" charset="-122"/>
                <a:ea typeface="Alibaba PuHuiTi" pitchFamily="18" charset="-122"/>
                <a:cs typeface="Alibaba PuHuiTi" pitchFamily="18" charset="-122"/>
              </a:rPr>
              <a:t>排序流程如下</a:t>
            </a:r>
            <a:r>
              <a:rPr lang="zh-CN" altLang="en-US" sz="1200" dirty="0">
                <a:latin typeface="Alibaba PuHuiTi" pitchFamily="18" charset="-122"/>
                <a:ea typeface="Alibaba PuHuiTi" pitchFamily="18" charset="-122"/>
                <a:cs typeface="Alibaba PuHuiTi" pitchFamily="18" charset="-122"/>
              </a:rPr>
              <a:t>：</a:t>
            </a:r>
            <a:endParaRPr lang="en-US" altLang="zh-CN" sz="1200" dirty="0">
              <a:latin typeface="Alibaba PuHuiTi" pitchFamily="18" charset="-122"/>
              <a:ea typeface="Alibaba PuHuiTi" pitchFamily="18" charset="-122"/>
              <a:cs typeface="Alibaba PuHuiTi" pitchFamily="18" charset="-122"/>
            </a:endParaRPr>
          </a:p>
          <a:p>
            <a:r>
              <a:rPr lang="zh-CN" altLang="en-US" sz="1200" dirty="0">
                <a:latin typeface="Alibaba PuHuiTi" pitchFamily="18" charset="-122"/>
                <a:ea typeface="Alibaba PuHuiTi" pitchFamily="18" charset="-122"/>
                <a:cs typeface="Alibaba PuHuiTi" pitchFamily="18" charset="-122"/>
              </a:rPr>
              <a:t> </a:t>
            </a:r>
          </a:p>
          <a:p>
            <a:r>
              <a:rPr lang="en-US" altLang="zh-CN" sz="1200" dirty="0">
                <a:latin typeface="Alibaba PuHuiTi" pitchFamily="18" charset="-122"/>
                <a:ea typeface="Alibaba PuHuiTi" pitchFamily="18" charset="-122"/>
                <a:cs typeface="Alibaba PuHuiTi" pitchFamily="18" charset="-122"/>
              </a:rPr>
              <a:t>(1)</a:t>
            </a:r>
            <a:r>
              <a:rPr lang="zh-CN" altLang="en-US" sz="1200" dirty="0">
                <a:latin typeface="Alibaba PuHuiTi" pitchFamily="18" charset="-122"/>
                <a:ea typeface="Alibaba PuHuiTi" pitchFamily="18" charset="-122"/>
                <a:cs typeface="Alibaba PuHuiTi" pitchFamily="18" charset="-122"/>
              </a:rPr>
              <a:t>首先设定一个</a:t>
            </a:r>
            <a:r>
              <a:rPr lang="zh-CN" altLang="en-US" sz="1200" dirty="0">
                <a:solidFill>
                  <a:srgbClr val="FF0000"/>
                </a:solidFill>
                <a:latin typeface="Alibaba PuHuiTi" pitchFamily="18" charset="-122"/>
                <a:ea typeface="Alibaba PuHuiTi" pitchFamily="18" charset="-122"/>
                <a:cs typeface="Alibaba PuHuiTi" pitchFamily="18" charset="-122"/>
              </a:rPr>
              <a:t>分界值</a:t>
            </a:r>
            <a:r>
              <a:rPr lang="zh-CN" altLang="en-US" sz="1200" dirty="0">
                <a:latin typeface="Alibaba PuHuiTi" pitchFamily="18" charset="-122"/>
                <a:ea typeface="Alibaba PuHuiTi" pitchFamily="18" charset="-122"/>
                <a:cs typeface="Alibaba PuHuiTi" pitchFamily="18" charset="-122"/>
              </a:rPr>
              <a:t>，通过该分界值将数组分成</a:t>
            </a:r>
            <a:r>
              <a:rPr lang="zh-CN" altLang="en-US" sz="1200" dirty="0">
                <a:solidFill>
                  <a:srgbClr val="FF0000"/>
                </a:solidFill>
                <a:latin typeface="Alibaba PuHuiTi" pitchFamily="18" charset="-122"/>
                <a:ea typeface="Alibaba PuHuiTi" pitchFamily="18" charset="-122"/>
                <a:cs typeface="Alibaba PuHuiTi" pitchFamily="18" charset="-122"/>
              </a:rPr>
              <a:t>左右两部分</a:t>
            </a:r>
            <a:endParaRPr lang="en-US" altLang="zh-CN" sz="1200" dirty="0">
              <a:solidFill>
                <a:srgbClr val="FF0000"/>
              </a:solidFill>
              <a:latin typeface="Alibaba PuHuiTi" pitchFamily="18" charset="-122"/>
              <a:ea typeface="Alibaba PuHuiTi" pitchFamily="18" charset="-122"/>
              <a:cs typeface="Alibaba PuHuiTi" pitchFamily="18" charset="-122"/>
            </a:endParaRPr>
          </a:p>
          <a:p>
            <a:endParaRPr lang="zh-CN" altLang="en-US" sz="1200" dirty="0">
              <a:latin typeface="Alibaba PuHuiTi" pitchFamily="18" charset="-122"/>
              <a:ea typeface="Alibaba PuHuiTi" pitchFamily="18" charset="-122"/>
              <a:cs typeface="Alibaba PuHuiTi" pitchFamily="18" charset="-122"/>
            </a:endParaRPr>
          </a:p>
          <a:p>
            <a:r>
              <a:rPr lang="en-US" altLang="zh-CN" sz="1200" dirty="0">
                <a:latin typeface="Alibaba PuHuiTi" pitchFamily="18" charset="-122"/>
                <a:ea typeface="Alibaba PuHuiTi" pitchFamily="18" charset="-122"/>
                <a:cs typeface="Alibaba PuHuiTi" pitchFamily="18" charset="-122"/>
              </a:rPr>
              <a:t>(2)</a:t>
            </a:r>
            <a:r>
              <a:rPr lang="zh-CN" altLang="en-US" sz="1200" dirty="0">
                <a:latin typeface="Alibaba PuHuiTi" pitchFamily="18" charset="-122"/>
                <a:ea typeface="Alibaba PuHuiTi" pitchFamily="18" charset="-122"/>
                <a:cs typeface="Alibaba PuHuiTi" pitchFamily="18" charset="-122"/>
              </a:rPr>
              <a:t>将大于或等于</a:t>
            </a:r>
            <a:r>
              <a:rPr lang="zh-CN" altLang="en-US" sz="1200" dirty="0">
                <a:solidFill>
                  <a:srgbClr val="FF0000"/>
                </a:solidFill>
                <a:latin typeface="Alibaba PuHuiTi" pitchFamily="18" charset="-122"/>
                <a:ea typeface="Alibaba PuHuiTi" pitchFamily="18" charset="-122"/>
                <a:cs typeface="Alibaba PuHuiTi" pitchFamily="18" charset="-122"/>
              </a:rPr>
              <a:t>分界值</a:t>
            </a:r>
            <a:r>
              <a:rPr lang="zh-CN" altLang="en-US" sz="1200" dirty="0">
                <a:latin typeface="Alibaba PuHuiTi" pitchFamily="18" charset="-122"/>
                <a:ea typeface="Alibaba PuHuiTi" pitchFamily="18" charset="-122"/>
                <a:cs typeface="Alibaba PuHuiTi" pitchFamily="18" charset="-122"/>
              </a:rPr>
              <a:t>的数据集中到数组</a:t>
            </a:r>
            <a:r>
              <a:rPr lang="zh-CN" altLang="en-US" sz="1200" dirty="0">
                <a:solidFill>
                  <a:srgbClr val="FF0000"/>
                </a:solidFill>
                <a:latin typeface="Alibaba PuHuiTi" pitchFamily="18" charset="-122"/>
                <a:ea typeface="Alibaba PuHuiTi" pitchFamily="18" charset="-122"/>
                <a:cs typeface="Alibaba PuHuiTi" pitchFamily="18" charset="-122"/>
              </a:rPr>
              <a:t>右边</a:t>
            </a:r>
            <a:r>
              <a:rPr lang="zh-CN" altLang="en-US" sz="1200" dirty="0">
                <a:latin typeface="Alibaba PuHuiTi" pitchFamily="18" charset="-122"/>
                <a:ea typeface="Alibaba PuHuiTi" pitchFamily="18" charset="-122"/>
                <a:cs typeface="Alibaba PuHuiTi" pitchFamily="18" charset="-122"/>
              </a:rPr>
              <a:t>，小于</a:t>
            </a:r>
            <a:r>
              <a:rPr lang="zh-CN" altLang="en-US" sz="1200" dirty="0">
                <a:solidFill>
                  <a:srgbClr val="FF0000"/>
                </a:solidFill>
                <a:latin typeface="Alibaba PuHuiTi" pitchFamily="18" charset="-122"/>
                <a:ea typeface="Alibaba PuHuiTi" pitchFamily="18" charset="-122"/>
                <a:cs typeface="Alibaba PuHuiTi" pitchFamily="18" charset="-122"/>
              </a:rPr>
              <a:t>分界值</a:t>
            </a:r>
            <a:r>
              <a:rPr lang="zh-CN" altLang="en-US" sz="1200" dirty="0">
                <a:latin typeface="Alibaba PuHuiTi" pitchFamily="18" charset="-122"/>
                <a:ea typeface="Alibaba PuHuiTi" pitchFamily="18" charset="-122"/>
                <a:cs typeface="Alibaba PuHuiTi" pitchFamily="18" charset="-122"/>
              </a:rPr>
              <a:t>的数据集中到数组的</a:t>
            </a:r>
            <a:r>
              <a:rPr lang="zh-CN" altLang="en-US" sz="1200" dirty="0">
                <a:solidFill>
                  <a:srgbClr val="FF0000"/>
                </a:solidFill>
                <a:latin typeface="Alibaba PuHuiTi" pitchFamily="18" charset="-122"/>
                <a:ea typeface="Alibaba PuHuiTi" pitchFamily="18" charset="-122"/>
                <a:cs typeface="Alibaba PuHuiTi" pitchFamily="18" charset="-122"/>
              </a:rPr>
              <a:t>左边</a:t>
            </a:r>
            <a:endParaRPr lang="en-US" altLang="zh-CN" sz="1200" dirty="0">
              <a:solidFill>
                <a:srgbClr val="FF0000"/>
              </a:solidFill>
              <a:latin typeface="Alibaba PuHuiTi" pitchFamily="18" charset="-122"/>
              <a:ea typeface="Alibaba PuHuiTi" pitchFamily="18" charset="-122"/>
              <a:cs typeface="Alibaba PuHuiTi" pitchFamily="18" charset="-122"/>
            </a:endParaRPr>
          </a:p>
          <a:p>
            <a:r>
              <a:rPr lang="zh-CN" altLang="en-US" sz="1200" dirty="0">
                <a:latin typeface="Alibaba PuHuiTi" pitchFamily="18" charset="-122"/>
                <a:ea typeface="Alibaba PuHuiTi" pitchFamily="18" charset="-122"/>
                <a:cs typeface="Alibaba PuHuiTi" pitchFamily="18" charset="-122"/>
              </a:rPr>
              <a:t>此时，</a:t>
            </a:r>
            <a:r>
              <a:rPr lang="zh-CN" altLang="en-US" sz="1200" dirty="0">
                <a:solidFill>
                  <a:srgbClr val="FF0000"/>
                </a:solidFill>
                <a:latin typeface="Alibaba PuHuiTi" pitchFamily="18" charset="-122"/>
                <a:ea typeface="Alibaba PuHuiTi" pitchFamily="18" charset="-122"/>
                <a:cs typeface="Alibaba PuHuiTi" pitchFamily="18" charset="-122"/>
              </a:rPr>
              <a:t>左边部分</a:t>
            </a:r>
            <a:r>
              <a:rPr lang="zh-CN" altLang="en-US" sz="1200" dirty="0">
                <a:latin typeface="Alibaba PuHuiTi" pitchFamily="18" charset="-122"/>
                <a:ea typeface="Alibaba PuHuiTi" pitchFamily="18" charset="-122"/>
                <a:cs typeface="Alibaba PuHuiTi" pitchFamily="18" charset="-122"/>
              </a:rPr>
              <a:t>中各元素都小于或等于分界值，而</a:t>
            </a:r>
            <a:r>
              <a:rPr lang="zh-CN" altLang="en-US" sz="1200" dirty="0">
                <a:solidFill>
                  <a:srgbClr val="FF0000"/>
                </a:solidFill>
                <a:latin typeface="Alibaba PuHuiTi" pitchFamily="18" charset="-122"/>
                <a:ea typeface="Alibaba PuHuiTi" pitchFamily="18" charset="-122"/>
                <a:cs typeface="Alibaba PuHuiTi" pitchFamily="18" charset="-122"/>
              </a:rPr>
              <a:t>右边部分</a:t>
            </a:r>
            <a:r>
              <a:rPr lang="zh-CN" altLang="en-US" sz="1200" dirty="0">
                <a:latin typeface="Alibaba PuHuiTi" pitchFamily="18" charset="-122"/>
                <a:ea typeface="Alibaba PuHuiTi" pitchFamily="18" charset="-122"/>
                <a:cs typeface="Alibaba PuHuiTi" pitchFamily="18" charset="-122"/>
              </a:rPr>
              <a:t>中各元素都大于或等于分界值 </a:t>
            </a:r>
            <a:endParaRPr lang="en-US" altLang="zh-CN" sz="1200" dirty="0">
              <a:latin typeface="Alibaba PuHuiTi" pitchFamily="18" charset="-122"/>
              <a:ea typeface="Alibaba PuHuiTi" pitchFamily="18" charset="-122"/>
              <a:cs typeface="Alibaba PuHuiTi" pitchFamily="18" charset="-122"/>
            </a:endParaRPr>
          </a:p>
          <a:p>
            <a:endParaRPr lang="zh-CN" altLang="en-US" sz="1200" dirty="0">
              <a:latin typeface="Alibaba PuHuiTi" pitchFamily="18" charset="-122"/>
              <a:ea typeface="Alibaba PuHuiTi" pitchFamily="18" charset="-122"/>
              <a:cs typeface="Alibaba PuHuiTi" pitchFamily="18" charset="-122"/>
            </a:endParaRPr>
          </a:p>
          <a:p>
            <a:r>
              <a:rPr lang="en-US" altLang="zh-CN" sz="1200" dirty="0">
                <a:latin typeface="Alibaba PuHuiTi" pitchFamily="18" charset="-122"/>
                <a:ea typeface="Alibaba PuHuiTi" pitchFamily="18" charset="-122"/>
                <a:cs typeface="Alibaba PuHuiTi" pitchFamily="18" charset="-122"/>
              </a:rPr>
              <a:t>(3)</a:t>
            </a:r>
            <a:r>
              <a:rPr lang="zh-CN" altLang="en-US" sz="1200" dirty="0">
                <a:latin typeface="Alibaba PuHuiTi" pitchFamily="18" charset="-122"/>
                <a:ea typeface="Alibaba PuHuiTi" pitchFamily="18" charset="-122"/>
                <a:cs typeface="Alibaba PuHuiTi" pitchFamily="18" charset="-122"/>
              </a:rPr>
              <a:t>然后，</a:t>
            </a:r>
            <a:r>
              <a:rPr lang="zh-CN" altLang="en-US" sz="1200" dirty="0">
                <a:solidFill>
                  <a:srgbClr val="FF0000"/>
                </a:solidFill>
                <a:latin typeface="Alibaba PuHuiTi" pitchFamily="18" charset="-122"/>
                <a:ea typeface="Alibaba PuHuiTi" pitchFamily="18" charset="-122"/>
                <a:cs typeface="Alibaba PuHuiTi" pitchFamily="18" charset="-122"/>
              </a:rPr>
              <a:t>左边和右边的数据可以独立排序</a:t>
            </a:r>
            <a:r>
              <a:rPr lang="zh-CN" altLang="en-US" sz="1200" dirty="0">
                <a:latin typeface="Alibaba PuHuiTi" pitchFamily="18" charset="-122"/>
                <a:ea typeface="Alibaba PuHuiTi" pitchFamily="18" charset="-122"/>
                <a:cs typeface="Alibaba PuHuiTi" pitchFamily="18" charset="-122"/>
              </a:rPr>
              <a:t>。对于左侧的数组数据，又可以取一个</a:t>
            </a:r>
            <a:r>
              <a:rPr lang="zh-CN" altLang="en-US" sz="1200" dirty="0">
                <a:solidFill>
                  <a:srgbClr val="FF0000"/>
                </a:solidFill>
                <a:latin typeface="Alibaba PuHuiTi" pitchFamily="18" charset="-122"/>
                <a:ea typeface="Alibaba PuHuiTi" pitchFamily="18" charset="-122"/>
                <a:cs typeface="Alibaba PuHuiTi" pitchFamily="18" charset="-122"/>
              </a:rPr>
              <a:t>分界值</a:t>
            </a:r>
            <a:r>
              <a:rPr lang="zh-CN" altLang="en-US" sz="1200" dirty="0">
                <a:latin typeface="Alibaba PuHuiTi" pitchFamily="18" charset="-122"/>
                <a:ea typeface="Alibaba PuHuiTi" pitchFamily="18" charset="-122"/>
                <a:cs typeface="Alibaba PuHuiTi" pitchFamily="18" charset="-122"/>
              </a:rPr>
              <a:t>，</a:t>
            </a:r>
            <a:endParaRPr lang="en-US" altLang="zh-CN" sz="1200" dirty="0">
              <a:latin typeface="Alibaba PuHuiTi" pitchFamily="18" charset="-122"/>
              <a:ea typeface="Alibaba PuHuiTi" pitchFamily="18" charset="-122"/>
              <a:cs typeface="Alibaba PuHuiTi" pitchFamily="18" charset="-122"/>
            </a:endParaRPr>
          </a:p>
          <a:p>
            <a:r>
              <a:rPr lang="zh-CN" altLang="en-US" sz="1200" dirty="0">
                <a:latin typeface="Alibaba PuHuiTi" pitchFamily="18" charset="-122"/>
                <a:ea typeface="Alibaba PuHuiTi" pitchFamily="18" charset="-122"/>
                <a:cs typeface="Alibaba PuHuiTi" pitchFamily="18" charset="-122"/>
              </a:rPr>
              <a:t>将该部分数据分成左右两部分，同样在左边放置较小值，右边放置较大值。右侧的数组数据也做类似处理</a:t>
            </a:r>
            <a:endParaRPr lang="en-US" altLang="zh-CN" sz="1200" dirty="0">
              <a:latin typeface="Alibaba PuHuiTi" pitchFamily="18" charset="-122"/>
              <a:ea typeface="Alibaba PuHuiTi" pitchFamily="18" charset="-122"/>
              <a:cs typeface="Alibaba PuHuiTi" pitchFamily="18" charset="-122"/>
            </a:endParaRPr>
          </a:p>
          <a:p>
            <a:endParaRPr lang="zh-CN" altLang="en-US" sz="1200" dirty="0">
              <a:latin typeface="Alibaba PuHuiTi" pitchFamily="18" charset="-122"/>
              <a:ea typeface="Alibaba PuHuiTi" pitchFamily="18" charset="-122"/>
              <a:cs typeface="Alibaba PuHuiTi" pitchFamily="18" charset="-122"/>
            </a:endParaRPr>
          </a:p>
          <a:p>
            <a:r>
              <a:rPr lang="en-US" altLang="zh-CN" sz="1200" dirty="0">
                <a:latin typeface="Alibaba PuHuiTi" pitchFamily="18" charset="-122"/>
                <a:ea typeface="Alibaba PuHuiTi" pitchFamily="18" charset="-122"/>
                <a:cs typeface="Alibaba PuHuiTi" pitchFamily="18" charset="-122"/>
              </a:rPr>
              <a:t>(4)</a:t>
            </a:r>
            <a:r>
              <a:rPr lang="zh-CN" altLang="en-US" sz="1200" dirty="0">
                <a:latin typeface="Alibaba PuHuiTi" pitchFamily="18" charset="-122"/>
                <a:ea typeface="Alibaba PuHuiTi" pitchFamily="18" charset="-122"/>
                <a:cs typeface="Alibaba PuHuiTi" pitchFamily="18" charset="-122"/>
              </a:rPr>
              <a:t>重复上述过程，可以看出，这是一个</a:t>
            </a:r>
            <a:r>
              <a:rPr lang="zh-CN" altLang="en-US" sz="1200" dirty="0">
                <a:solidFill>
                  <a:srgbClr val="FF0000"/>
                </a:solidFill>
                <a:latin typeface="Alibaba PuHuiTi" pitchFamily="18" charset="-122"/>
                <a:ea typeface="Alibaba PuHuiTi" pitchFamily="18" charset="-122"/>
                <a:cs typeface="Alibaba PuHuiTi" pitchFamily="18" charset="-122"/>
              </a:rPr>
              <a:t>递归定义</a:t>
            </a:r>
            <a:r>
              <a:rPr lang="zh-CN" altLang="en-US" sz="1200" dirty="0">
                <a:latin typeface="Alibaba PuHuiTi" pitchFamily="18" charset="-122"/>
                <a:ea typeface="Alibaba PuHuiTi" pitchFamily="18" charset="-122"/>
                <a:cs typeface="Alibaba PuHuiTi" pitchFamily="18" charset="-122"/>
              </a:rPr>
              <a:t>。通过递归将左侧部分排好序后，再递归排好右侧部分的顺序</a:t>
            </a:r>
            <a:endParaRPr lang="en-US" altLang="zh-CN" sz="1200" dirty="0">
              <a:latin typeface="Alibaba PuHuiTi" pitchFamily="18" charset="-122"/>
              <a:ea typeface="Alibaba PuHuiTi" pitchFamily="18" charset="-122"/>
              <a:cs typeface="Alibaba PuHuiTi" pitchFamily="18" charset="-122"/>
            </a:endParaRPr>
          </a:p>
          <a:p>
            <a:r>
              <a:rPr lang="zh-CN" altLang="en-US" sz="1200" dirty="0">
                <a:latin typeface="Alibaba PuHuiTi" pitchFamily="18" charset="-122"/>
                <a:ea typeface="Alibaba PuHuiTi" pitchFamily="18" charset="-122"/>
                <a:cs typeface="Alibaba PuHuiTi" pitchFamily="18" charset="-122"/>
              </a:rPr>
              <a:t>当左、右两个部分各数据</a:t>
            </a:r>
            <a:r>
              <a:rPr lang="zh-CN" altLang="en-US" sz="1200" dirty="0">
                <a:solidFill>
                  <a:srgbClr val="FF0000"/>
                </a:solidFill>
                <a:latin typeface="Alibaba PuHuiTi" pitchFamily="18" charset="-122"/>
                <a:ea typeface="Alibaba PuHuiTi" pitchFamily="18" charset="-122"/>
                <a:cs typeface="Alibaba PuHuiTi" pitchFamily="18" charset="-122"/>
              </a:rPr>
              <a:t>排序完成后</a:t>
            </a:r>
            <a:r>
              <a:rPr lang="zh-CN" altLang="en-US" sz="1200" dirty="0">
                <a:latin typeface="Alibaba PuHuiTi" pitchFamily="18" charset="-122"/>
                <a:ea typeface="Alibaba PuHuiTi" pitchFamily="18" charset="-122"/>
                <a:cs typeface="Alibaba PuHuiTi" pitchFamily="18" charset="-122"/>
              </a:rPr>
              <a:t>，整个数组的排序也就完成了</a:t>
            </a:r>
          </a:p>
          <a:p>
            <a:br>
              <a:rPr lang="zh-CN" altLang="en-US" sz="1200" dirty="0">
                <a:latin typeface="Alibaba PuHuiTi" pitchFamily="18" charset="-122"/>
                <a:ea typeface="Alibaba PuHuiTi" pitchFamily="18" charset="-122"/>
                <a:cs typeface="Alibaba PuHuiTi" pitchFamily="18" charset="-122"/>
              </a:rPr>
            </a:br>
            <a:endParaRPr lang="zh-CN" altLang="en-US" sz="1200" dirty="0">
              <a:latin typeface="Alibaba PuHuiTi" pitchFamily="18" charset="-122"/>
              <a:ea typeface="Alibaba PuHuiTi" pitchFamily="18" charset="-122"/>
              <a:cs typeface="Alibaba PuHuiTi" pitchFamily="18" charset="-122"/>
            </a:endParaRPr>
          </a:p>
          <a:p>
            <a:pPr algn="l" fontAlgn="auto">
              <a:spcBef>
                <a:spcPts val="0"/>
              </a:spcBef>
              <a:spcAft>
                <a:spcPts val="0"/>
              </a:spcAft>
            </a:pPr>
            <a:endParaRPr kumimoji="1" lang="zh-CN" altLang="en-US" sz="1200"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快速排序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204094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快速排序排序思路</a:t>
            </a:r>
          </a:p>
        </p:txBody>
      </p:sp>
      <p:sp>
        <p:nvSpPr>
          <p:cNvPr id="4" name="矩形 3"/>
          <p:cNvSpPr/>
          <p:nvPr/>
        </p:nvSpPr>
        <p:spPr>
          <a:xfrm>
            <a:off x="1771663" y="1295514"/>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48" name="矩形 47"/>
          <p:cNvSpPr/>
          <p:nvPr/>
        </p:nvSpPr>
        <p:spPr>
          <a:xfrm>
            <a:off x="2316389" y="129551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49" name="矩形 48"/>
          <p:cNvSpPr/>
          <p:nvPr/>
        </p:nvSpPr>
        <p:spPr>
          <a:xfrm>
            <a:off x="2844887" y="129551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50" name="矩形 49"/>
          <p:cNvSpPr/>
          <p:nvPr/>
        </p:nvSpPr>
        <p:spPr>
          <a:xfrm>
            <a:off x="3344665" y="129551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51" name="矩形 50"/>
          <p:cNvSpPr/>
          <p:nvPr/>
        </p:nvSpPr>
        <p:spPr>
          <a:xfrm>
            <a:off x="3889391" y="129551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52" name="矩形 51"/>
          <p:cNvSpPr/>
          <p:nvPr/>
        </p:nvSpPr>
        <p:spPr>
          <a:xfrm>
            <a:off x="4417889" y="129551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53" name="矩形 52"/>
          <p:cNvSpPr/>
          <p:nvPr/>
        </p:nvSpPr>
        <p:spPr>
          <a:xfrm>
            <a:off x="4918805" y="129551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54" name="矩形 53"/>
          <p:cNvSpPr/>
          <p:nvPr/>
        </p:nvSpPr>
        <p:spPr>
          <a:xfrm>
            <a:off x="5463531" y="129551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55" name="矩形 54"/>
          <p:cNvSpPr/>
          <p:nvPr/>
        </p:nvSpPr>
        <p:spPr>
          <a:xfrm>
            <a:off x="5992029" y="129551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5" name="文本框 4"/>
          <p:cNvSpPr txBox="1"/>
          <p:nvPr/>
        </p:nvSpPr>
        <p:spPr>
          <a:xfrm>
            <a:off x="1592513" y="1964301"/>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56" name="矩形 55"/>
          <p:cNvSpPr/>
          <p:nvPr/>
        </p:nvSpPr>
        <p:spPr>
          <a:xfrm>
            <a:off x="3855801" y="2333632"/>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57" name="矩形 56"/>
          <p:cNvSpPr/>
          <p:nvPr/>
        </p:nvSpPr>
        <p:spPr>
          <a:xfrm>
            <a:off x="5989249" y="235963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58" name="矩形 57"/>
          <p:cNvSpPr/>
          <p:nvPr/>
        </p:nvSpPr>
        <p:spPr>
          <a:xfrm>
            <a:off x="2268075" y="2333632"/>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59" name="矩形 58"/>
          <p:cNvSpPr/>
          <p:nvPr/>
        </p:nvSpPr>
        <p:spPr>
          <a:xfrm>
            <a:off x="3285433" y="233950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60" name="矩形 59"/>
          <p:cNvSpPr/>
          <p:nvPr/>
        </p:nvSpPr>
        <p:spPr>
          <a:xfrm>
            <a:off x="5444563" y="235272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61" name="矩形 60"/>
          <p:cNvSpPr/>
          <p:nvPr/>
        </p:nvSpPr>
        <p:spPr>
          <a:xfrm>
            <a:off x="4374997" y="2343671"/>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62" name="矩形 61"/>
          <p:cNvSpPr/>
          <p:nvPr/>
        </p:nvSpPr>
        <p:spPr>
          <a:xfrm>
            <a:off x="4896319" y="2352724"/>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63" name="矩形 62"/>
          <p:cNvSpPr/>
          <p:nvPr/>
        </p:nvSpPr>
        <p:spPr>
          <a:xfrm>
            <a:off x="2792687" y="2339508"/>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64" name="矩形 63"/>
          <p:cNvSpPr/>
          <p:nvPr/>
        </p:nvSpPr>
        <p:spPr>
          <a:xfrm>
            <a:off x="1749118" y="2333632"/>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65" name="文本框 64"/>
          <p:cNvSpPr txBox="1"/>
          <p:nvPr/>
        </p:nvSpPr>
        <p:spPr>
          <a:xfrm>
            <a:off x="3581635" y="2989419"/>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76" name="矩形 75"/>
          <p:cNvSpPr/>
          <p:nvPr/>
        </p:nvSpPr>
        <p:spPr>
          <a:xfrm>
            <a:off x="3854961" y="3341621"/>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77" name="矩形 76"/>
          <p:cNvSpPr/>
          <p:nvPr/>
        </p:nvSpPr>
        <p:spPr>
          <a:xfrm>
            <a:off x="5988409" y="336762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78" name="矩形 77"/>
          <p:cNvSpPr/>
          <p:nvPr/>
        </p:nvSpPr>
        <p:spPr>
          <a:xfrm>
            <a:off x="2267235" y="3341621"/>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79" name="矩形 78"/>
          <p:cNvSpPr/>
          <p:nvPr/>
        </p:nvSpPr>
        <p:spPr>
          <a:xfrm>
            <a:off x="3284593" y="334749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80" name="矩形 79"/>
          <p:cNvSpPr/>
          <p:nvPr/>
        </p:nvSpPr>
        <p:spPr>
          <a:xfrm>
            <a:off x="5443723" y="3360713"/>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81" name="矩形 80"/>
          <p:cNvSpPr/>
          <p:nvPr/>
        </p:nvSpPr>
        <p:spPr>
          <a:xfrm>
            <a:off x="4374157" y="3351660"/>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82" name="矩形 81"/>
          <p:cNvSpPr/>
          <p:nvPr/>
        </p:nvSpPr>
        <p:spPr>
          <a:xfrm>
            <a:off x="4895479" y="3360713"/>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83" name="矩形 82"/>
          <p:cNvSpPr/>
          <p:nvPr/>
        </p:nvSpPr>
        <p:spPr>
          <a:xfrm>
            <a:off x="2791847" y="334749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84" name="矩形 83"/>
          <p:cNvSpPr/>
          <p:nvPr/>
        </p:nvSpPr>
        <p:spPr>
          <a:xfrm>
            <a:off x="1748278" y="3341621"/>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85" name="文本框 84"/>
          <p:cNvSpPr txBox="1"/>
          <p:nvPr/>
        </p:nvSpPr>
        <p:spPr>
          <a:xfrm>
            <a:off x="3580795" y="3997408"/>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3" name="文本框 2">
            <a:extLst>
              <a:ext uri="{FF2B5EF4-FFF2-40B4-BE49-F238E27FC236}">
                <a16:creationId xmlns:a16="http://schemas.microsoft.com/office/drawing/2014/main" id="{BD6A2233-56BC-6272-1250-53C9E20A7AE1}"/>
              </a:ext>
            </a:extLst>
          </p:cNvPr>
          <p:cNvSpPr txBox="1"/>
          <p:nvPr/>
        </p:nvSpPr>
        <p:spPr>
          <a:xfrm>
            <a:off x="6732240" y="1295514"/>
            <a:ext cx="2152613" cy="897362"/>
          </a:xfrm>
          <a:prstGeom prst="rect">
            <a:avLst/>
          </a:prstGeom>
          <a:noFill/>
        </p:spPr>
        <p:txBody>
          <a:bodyPr wrap="square" rtlCol="0">
            <a:spAutoFit/>
          </a:bodyPr>
          <a:lstStyle/>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选中</a:t>
            </a:r>
            <a:r>
              <a:rPr kumimoji="1" lang="en-US" altLang="zh-CN" sz="1200" dirty="0">
                <a:latin typeface="Alibaba PuHuiTi" pitchFamily="18" charset="-122"/>
                <a:ea typeface="Alibaba PuHuiTi" pitchFamily="18" charset="-122"/>
                <a:cs typeface="Alibaba PuHuiTi" pitchFamily="18" charset="-122"/>
              </a:rPr>
              <a:t>5</a:t>
            </a:r>
            <a:r>
              <a:rPr kumimoji="1" lang="zh-CN" altLang="en-US" sz="1200" dirty="0">
                <a:latin typeface="Alibaba PuHuiTi" pitchFamily="18" charset="-122"/>
                <a:ea typeface="Alibaba PuHuiTi" pitchFamily="18" charset="-122"/>
                <a:cs typeface="Alibaba PuHuiTi" pitchFamily="18" charset="-122"/>
              </a:rPr>
              <a:t>为分界值</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大于等于</a:t>
            </a:r>
            <a:r>
              <a:rPr kumimoji="1" lang="en-US" altLang="zh-CN" sz="1200" dirty="0">
                <a:solidFill>
                  <a:srgbClr val="FF0000"/>
                </a:solidFill>
                <a:latin typeface="Alibaba PuHuiTi" pitchFamily="18" charset="-122"/>
                <a:ea typeface="Alibaba PuHuiTi" pitchFamily="18" charset="-122"/>
                <a:cs typeface="Alibaba PuHuiTi" pitchFamily="18" charset="-122"/>
              </a:rPr>
              <a:t>5</a:t>
            </a:r>
            <a:r>
              <a:rPr kumimoji="1" lang="zh-CN" altLang="en-US" sz="1200" dirty="0">
                <a:solidFill>
                  <a:srgbClr val="FF0000"/>
                </a:solidFill>
                <a:latin typeface="Alibaba PuHuiTi" pitchFamily="18" charset="-122"/>
                <a:ea typeface="Alibaba PuHuiTi" pitchFamily="18" charset="-122"/>
                <a:cs typeface="Alibaba PuHuiTi" pitchFamily="18" charset="-122"/>
              </a:rPr>
              <a:t>的</a:t>
            </a:r>
            <a:r>
              <a:rPr kumimoji="1" lang="zh-CN" altLang="en-US" sz="1200" dirty="0">
                <a:latin typeface="Alibaba PuHuiTi" pitchFamily="18" charset="-122"/>
                <a:ea typeface="Alibaba PuHuiTi" pitchFamily="18" charset="-122"/>
                <a:cs typeface="Alibaba PuHuiTi" pitchFamily="18" charset="-122"/>
              </a:rPr>
              <a:t>放在右边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小于</a:t>
            </a:r>
            <a:r>
              <a:rPr kumimoji="1" lang="en-US" altLang="zh-CN" sz="1200" dirty="0">
                <a:solidFill>
                  <a:srgbClr val="FF0000"/>
                </a:solidFill>
                <a:latin typeface="Alibaba PuHuiTi" pitchFamily="18" charset="-122"/>
                <a:ea typeface="Alibaba PuHuiTi" pitchFamily="18" charset="-122"/>
                <a:cs typeface="Alibaba PuHuiTi" pitchFamily="18" charset="-122"/>
              </a:rPr>
              <a:t>5</a:t>
            </a:r>
            <a:r>
              <a:rPr kumimoji="1" lang="zh-CN" altLang="en-US" sz="1200" dirty="0">
                <a:solidFill>
                  <a:srgbClr val="FF0000"/>
                </a:solidFill>
                <a:latin typeface="Alibaba PuHuiTi" pitchFamily="18" charset="-122"/>
                <a:ea typeface="Alibaba PuHuiTi" pitchFamily="18" charset="-122"/>
                <a:cs typeface="Alibaba PuHuiTi" pitchFamily="18" charset="-122"/>
              </a:rPr>
              <a:t>的</a:t>
            </a:r>
            <a:r>
              <a:rPr kumimoji="1" lang="zh-CN" altLang="en-US" sz="1200" dirty="0">
                <a:latin typeface="Alibaba PuHuiTi" pitchFamily="18" charset="-122"/>
                <a:ea typeface="Alibaba PuHuiTi" pitchFamily="18" charset="-122"/>
                <a:cs typeface="Alibaba PuHuiTi" pitchFamily="18" charset="-122"/>
              </a:rPr>
              <a:t>放在左边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快速排序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204094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快速排序排序思路</a:t>
            </a:r>
          </a:p>
        </p:txBody>
      </p:sp>
      <p:sp>
        <p:nvSpPr>
          <p:cNvPr id="65" name="文本框 64"/>
          <p:cNvSpPr txBox="1"/>
          <p:nvPr/>
        </p:nvSpPr>
        <p:spPr>
          <a:xfrm>
            <a:off x="1661532" y="2164953"/>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76" name="矩形 75"/>
          <p:cNvSpPr/>
          <p:nvPr/>
        </p:nvSpPr>
        <p:spPr>
          <a:xfrm>
            <a:off x="3947365" y="1509167"/>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77" name="矩形 76"/>
          <p:cNvSpPr/>
          <p:nvPr/>
        </p:nvSpPr>
        <p:spPr>
          <a:xfrm>
            <a:off x="6080813" y="1535173"/>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78" name="矩形 77"/>
          <p:cNvSpPr/>
          <p:nvPr/>
        </p:nvSpPr>
        <p:spPr>
          <a:xfrm>
            <a:off x="2359639" y="150916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79" name="矩形 78"/>
          <p:cNvSpPr/>
          <p:nvPr/>
        </p:nvSpPr>
        <p:spPr>
          <a:xfrm>
            <a:off x="3376997" y="1515043"/>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80" name="矩形 79"/>
          <p:cNvSpPr/>
          <p:nvPr/>
        </p:nvSpPr>
        <p:spPr>
          <a:xfrm>
            <a:off x="5536127" y="1528259"/>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81" name="矩形 80"/>
          <p:cNvSpPr/>
          <p:nvPr/>
        </p:nvSpPr>
        <p:spPr>
          <a:xfrm>
            <a:off x="4466561" y="1519206"/>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82" name="矩形 81"/>
          <p:cNvSpPr/>
          <p:nvPr/>
        </p:nvSpPr>
        <p:spPr>
          <a:xfrm>
            <a:off x="4987883" y="1528259"/>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83" name="矩形 82"/>
          <p:cNvSpPr/>
          <p:nvPr/>
        </p:nvSpPr>
        <p:spPr>
          <a:xfrm>
            <a:off x="2884251" y="1515043"/>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84" name="矩形 83"/>
          <p:cNvSpPr/>
          <p:nvPr/>
        </p:nvSpPr>
        <p:spPr>
          <a:xfrm>
            <a:off x="1840682" y="1509167"/>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85" name="文本框 84"/>
          <p:cNvSpPr txBox="1"/>
          <p:nvPr/>
        </p:nvSpPr>
        <p:spPr>
          <a:xfrm>
            <a:off x="4287411" y="2164953"/>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34" name="文本框 33"/>
          <p:cNvSpPr txBox="1"/>
          <p:nvPr/>
        </p:nvSpPr>
        <p:spPr>
          <a:xfrm>
            <a:off x="2647671" y="3611877"/>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35" name="矩形 34"/>
          <p:cNvSpPr/>
          <p:nvPr/>
        </p:nvSpPr>
        <p:spPr>
          <a:xfrm>
            <a:off x="3937418" y="2991093"/>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36" name="矩形 35"/>
          <p:cNvSpPr/>
          <p:nvPr/>
        </p:nvSpPr>
        <p:spPr>
          <a:xfrm>
            <a:off x="6080813" y="298209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37" name="矩形 36"/>
          <p:cNvSpPr/>
          <p:nvPr/>
        </p:nvSpPr>
        <p:spPr>
          <a:xfrm>
            <a:off x="1840682" y="2997832"/>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8" name="矩形 37"/>
          <p:cNvSpPr/>
          <p:nvPr/>
        </p:nvSpPr>
        <p:spPr>
          <a:xfrm>
            <a:off x="2377151" y="2997832"/>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39" name="矩形 38"/>
          <p:cNvSpPr/>
          <p:nvPr/>
        </p:nvSpPr>
        <p:spPr>
          <a:xfrm>
            <a:off x="5536127" y="2975183"/>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40" name="矩形 39"/>
          <p:cNvSpPr/>
          <p:nvPr/>
        </p:nvSpPr>
        <p:spPr>
          <a:xfrm>
            <a:off x="4466561" y="2966130"/>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41" name="矩形 40"/>
          <p:cNvSpPr/>
          <p:nvPr/>
        </p:nvSpPr>
        <p:spPr>
          <a:xfrm>
            <a:off x="4987883" y="2975183"/>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42" name="矩形 41"/>
          <p:cNvSpPr/>
          <p:nvPr/>
        </p:nvSpPr>
        <p:spPr>
          <a:xfrm>
            <a:off x="3387203" y="2997832"/>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43" name="矩形 42"/>
          <p:cNvSpPr/>
          <p:nvPr/>
        </p:nvSpPr>
        <p:spPr>
          <a:xfrm>
            <a:off x="2884251" y="2997355"/>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44" name="文本框 43"/>
          <p:cNvSpPr txBox="1"/>
          <p:nvPr/>
        </p:nvSpPr>
        <p:spPr>
          <a:xfrm>
            <a:off x="4287410" y="3677830"/>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3" name="文本框 2">
            <a:extLst>
              <a:ext uri="{FF2B5EF4-FFF2-40B4-BE49-F238E27FC236}">
                <a16:creationId xmlns:a16="http://schemas.microsoft.com/office/drawing/2014/main" id="{66FCA6F6-6EF7-9BF1-70E6-7969C18E2D49}"/>
              </a:ext>
            </a:extLst>
          </p:cNvPr>
          <p:cNvSpPr txBox="1"/>
          <p:nvPr/>
        </p:nvSpPr>
        <p:spPr>
          <a:xfrm>
            <a:off x="6808784" y="1407700"/>
            <a:ext cx="2152613" cy="2836354"/>
          </a:xfrm>
          <a:prstGeom prst="rect">
            <a:avLst/>
          </a:prstGeom>
          <a:noFill/>
        </p:spPr>
        <p:txBody>
          <a:bodyPr wrap="square" rtlCol="0">
            <a:spAutoFit/>
          </a:bodyPr>
          <a:lstStyle/>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r>
              <a:rPr kumimoji="1" lang="en-US" altLang="zh-CN" sz="1200" dirty="0">
                <a:latin typeface="Alibaba PuHuiTi" pitchFamily="18" charset="-122"/>
                <a:ea typeface="Alibaba PuHuiTi" pitchFamily="18" charset="-122"/>
                <a:cs typeface="Alibaba PuHuiTi" pitchFamily="18" charset="-122"/>
              </a:rPr>
              <a:t>5</a:t>
            </a:r>
            <a:r>
              <a:rPr kumimoji="1" lang="zh-CN" altLang="en-US" sz="1200" dirty="0">
                <a:latin typeface="Alibaba PuHuiTi" pitchFamily="18" charset="-122"/>
                <a:ea typeface="Alibaba PuHuiTi" pitchFamily="18" charset="-122"/>
                <a:cs typeface="Alibaba PuHuiTi" pitchFamily="18" charset="-122"/>
              </a:rPr>
              <a:t>固定好后</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选择</a:t>
            </a:r>
            <a:r>
              <a:rPr kumimoji="1" lang="en-US" altLang="zh-CN" sz="1200" dirty="0">
                <a:solidFill>
                  <a:srgbClr val="FF0000"/>
                </a:solidFill>
                <a:latin typeface="Alibaba PuHuiTi" pitchFamily="18" charset="-122"/>
                <a:ea typeface="Alibaba PuHuiTi" pitchFamily="18" charset="-122"/>
                <a:cs typeface="Alibaba PuHuiTi" pitchFamily="18" charset="-122"/>
              </a:rPr>
              <a:t>3</a:t>
            </a:r>
            <a:r>
              <a:rPr kumimoji="1" lang="zh-CN" altLang="en-US" sz="1200" dirty="0">
                <a:solidFill>
                  <a:srgbClr val="FF0000"/>
                </a:solidFill>
                <a:latin typeface="Alibaba PuHuiTi" pitchFamily="18" charset="-122"/>
                <a:ea typeface="Alibaba PuHuiTi" pitchFamily="18" charset="-122"/>
                <a:cs typeface="Alibaba PuHuiTi" pitchFamily="18" charset="-122"/>
              </a:rPr>
              <a:t>和</a:t>
            </a:r>
            <a:r>
              <a:rPr kumimoji="1" lang="en-US" altLang="zh-CN" sz="1200" dirty="0">
                <a:solidFill>
                  <a:srgbClr val="FF0000"/>
                </a:solidFill>
                <a:latin typeface="Alibaba PuHuiTi" pitchFamily="18" charset="-122"/>
                <a:ea typeface="Alibaba PuHuiTi" pitchFamily="18" charset="-122"/>
                <a:cs typeface="Alibaba PuHuiTi" pitchFamily="18" charset="-122"/>
              </a:rPr>
              <a:t>6</a:t>
            </a:r>
            <a:r>
              <a:rPr kumimoji="1" lang="zh-CN" altLang="en-US" sz="1200" dirty="0">
                <a:solidFill>
                  <a:srgbClr val="FF0000"/>
                </a:solidFill>
                <a:latin typeface="Alibaba PuHuiTi" pitchFamily="18" charset="-122"/>
                <a:ea typeface="Alibaba PuHuiTi" pitchFamily="18" charset="-122"/>
                <a:cs typeface="Alibaba PuHuiTi" pitchFamily="18" charset="-122"/>
              </a:rPr>
              <a:t>位分界值</a:t>
            </a:r>
            <a:endParaRPr kumimoji="1" lang="en-US" altLang="zh-CN" sz="1200" dirty="0">
              <a:solidFill>
                <a:srgbClr val="FF0000"/>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对于</a:t>
            </a:r>
            <a:r>
              <a:rPr kumimoji="1" lang="en-US" altLang="zh-CN" sz="1200" dirty="0">
                <a:solidFill>
                  <a:srgbClr val="FF0000"/>
                </a:solidFill>
                <a:latin typeface="Alibaba PuHuiTi" pitchFamily="18" charset="-122"/>
                <a:ea typeface="Alibaba PuHuiTi" pitchFamily="18" charset="-122"/>
                <a:cs typeface="Alibaba PuHuiTi" pitchFamily="18" charset="-122"/>
              </a:rPr>
              <a:t>3</a:t>
            </a:r>
            <a:r>
              <a:rPr kumimoji="1" lang="zh-CN" altLang="en-US" sz="1200" dirty="0">
                <a:latin typeface="Alibaba PuHuiTi" pitchFamily="18" charset="-122"/>
                <a:ea typeface="Alibaba PuHuiTi" pitchFamily="18" charset="-122"/>
                <a:cs typeface="Alibaba PuHuiTi" pitchFamily="18" charset="-122"/>
              </a:rPr>
              <a:t>：</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大于等于</a:t>
            </a:r>
            <a:r>
              <a:rPr kumimoji="1" lang="en-US" altLang="zh-CN" sz="1200" dirty="0">
                <a:latin typeface="Alibaba PuHuiTi" pitchFamily="18" charset="-122"/>
                <a:ea typeface="Alibaba PuHuiTi" pitchFamily="18" charset="-122"/>
                <a:cs typeface="Alibaba PuHuiTi" pitchFamily="18" charset="-122"/>
              </a:rPr>
              <a:t>3</a:t>
            </a:r>
            <a:r>
              <a:rPr kumimoji="1" lang="zh-CN" altLang="en-US" sz="1200" dirty="0">
                <a:latin typeface="Alibaba PuHuiTi" pitchFamily="18" charset="-122"/>
                <a:ea typeface="Alibaba PuHuiTi" pitchFamily="18" charset="-122"/>
                <a:cs typeface="Alibaba PuHuiTi" pitchFamily="18" charset="-122"/>
              </a:rPr>
              <a:t>的放右边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小于</a:t>
            </a:r>
            <a:r>
              <a:rPr kumimoji="1" lang="en-US" altLang="zh-CN" sz="1200" dirty="0">
                <a:latin typeface="Alibaba PuHuiTi" pitchFamily="18" charset="-122"/>
                <a:ea typeface="Alibaba PuHuiTi" pitchFamily="18" charset="-122"/>
                <a:cs typeface="Alibaba PuHuiTi" pitchFamily="18" charset="-122"/>
              </a:rPr>
              <a:t>3</a:t>
            </a:r>
            <a:r>
              <a:rPr kumimoji="1" lang="zh-CN" altLang="en-US" sz="1200" dirty="0">
                <a:latin typeface="Alibaba PuHuiTi" pitchFamily="18" charset="-122"/>
                <a:ea typeface="Alibaba PuHuiTi" pitchFamily="18" charset="-122"/>
                <a:cs typeface="Alibaba PuHuiTi" pitchFamily="18" charset="-122"/>
              </a:rPr>
              <a:t>的放在左边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对于</a:t>
            </a:r>
            <a:r>
              <a:rPr kumimoji="1" lang="en-US" altLang="zh-CN" sz="1200" dirty="0">
                <a:solidFill>
                  <a:srgbClr val="FF0000"/>
                </a:solidFill>
                <a:latin typeface="Alibaba PuHuiTi" pitchFamily="18" charset="-122"/>
                <a:ea typeface="Alibaba PuHuiTi" pitchFamily="18" charset="-122"/>
                <a:cs typeface="Alibaba PuHuiTi" pitchFamily="18" charset="-122"/>
              </a:rPr>
              <a:t>6</a:t>
            </a:r>
            <a:r>
              <a:rPr kumimoji="1" lang="zh-CN" altLang="en-US" sz="1200" dirty="0">
                <a:latin typeface="Alibaba PuHuiTi" pitchFamily="18" charset="-122"/>
                <a:ea typeface="Alibaba PuHuiTi" pitchFamily="18" charset="-122"/>
                <a:cs typeface="Alibaba PuHuiTi" pitchFamily="18" charset="-122"/>
              </a:rPr>
              <a:t>：</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大于等于</a:t>
            </a:r>
            <a:r>
              <a:rPr kumimoji="1" lang="en-US" altLang="zh-CN" sz="1200" dirty="0">
                <a:latin typeface="Alibaba PuHuiTi" pitchFamily="18" charset="-122"/>
                <a:ea typeface="Alibaba PuHuiTi" pitchFamily="18" charset="-122"/>
                <a:cs typeface="Alibaba PuHuiTi" pitchFamily="18" charset="-122"/>
              </a:rPr>
              <a:t>6</a:t>
            </a:r>
            <a:r>
              <a:rPr kumimoji="1" lang="zh-CN" altLang="en-US" sz="1200" dirty="0">
                <a:latin typeface="Alibaba PuHuiTi" pitchFamily="18" charset="-122"/>
                <a:ea typeface="Alibaba PuHuiTi" pitchFamily="18" charset="-122"/>
                <a:cs typeface="Alibaba PuHuiTi" pitchFamily="18" charset="-122"/>
              </a:rPr>
              <a:t>的放右边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小于</a:t>
            </a:r>
            <a:r>
              <a:rPr kumimoji="1" lang="en-US" altLang="zh-CN" sz="1200" dirty="0">
                <a:latin typeface="Alibaba PuHuiTi" pitchFamily="18" charset="-122"/>
                <a:ea typeface="Alibaba PuHuiTi" pitchFamily="18" charset="-122"/>
                <a:cs typeface="Alibaba PuHuiTi" pitchFamily="18" charset="-122"/>
              </a:rPr>
              <a:t>6</a:t>
            </a:r>
            <a:r>
              <a:rPr kumimoji="1" lang="zh-CN" altLang="en-US" sz="1200" dirty="0">
                <a:latin typeface="Alibaba PuHuiTi" pitchFamily="18" charset="-122"/>
                <a:ea typeface="Alibaba PuHuiTi" pitchFamily="18" charset="-122"/>
                <a:cs typeface="Alibaba PuHuiTi" pitchFamily="18" charset="-122"/>
              </a:rPr>
              <a:t>的放在左边</a:t>
            </a:r>
            <a:endParaRPr kumimoji="1" lang="en-US" altLang="zh-CN" sz="1200"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快速排序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204094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快速排序排序思路</a:t>
            </a:r>
          </a:p>
        </p:txBody>
      </p:sp>
      <p:sp>
        <p:nvSpPr>
          <p:cNvPr id="34" name="文本框 33"/>
          <p:cNvSpPr txBox="1"/>
          <p:nvPr/>
        </p:nvSpPr>
        <p:spPr>
          <a:xfrm>
            <a:off x="1547664" y="2208688"/>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35" name="矩形 34"/>
          <p:cNvSpPr/>
          <p:nvPr/>
        </p:nvSpPr>
        <p:spPr>
          <a:xfrm>
            <a:off x="3851920" y="1567552"/>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36" name="矩形 35"/>
          <p:cNvSpPr/>
          <p:nvPr/>
        </p:nvSpPr>
        <p:spPr>
          <a:xfrm>
            <a:off x="5995315" y="1558556"/>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37" name="矩形 36"/>
          <p:cNvSpPr/>
          <p:nvPr/>
        </p:nvSpPr>
        <p:spPr>
          <a:xfrm>
            <a:off x="1755184" y="1574291"/>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8" name="矩形 37"/>
          <p:cNvSpPr/>
          <p:nvPr/>
        </p:nvSpPr>
        <p:spPr>
          <a:xfrm>
            <a:off x="2291653" y="1574291"/>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39" name="矩形 38"/>
          <p:cNvSpPr/>
          <p:nvPr/>
        </p:nvSpPr>
        <p:spPr>
          <a:xfrm>
            <a:off x="5450629" y="1551642"/>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40" name="矩形 39"/>
          <p:cNvSpPr/>
          <p:nvPr/>
        </p:nvSpPr>
        <p:spPr>
          <a:xfrm>
            <a:off x="4379074" y="1558556"/>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41" name="矩形 40"/>
          <p:cNvSpPr/>
          <p:nvPr/>
        </p:nvSpPr>
        <p:spPr>
          <a:xfrm>
            <a:off x="4902385" y="1551642"/>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42" name="矩形 41"/>
          <p:cNvSpPr/>
          <p:nvPr/>
        </p:nvSpPr>
        <p:spPr>
          <a:xfrm>
            <a:off x="3301705" y="1574291"/>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43" name="矩形 42"/>
          <p:cNvSpPr/>
          <p:nvPr/>
        </p:nvSpPr>
        <p:spPr>
          <a:xfrm>
            <a:off x="2798753" y="1573814"/>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44" name="文本框 43"/>
          <p:cNvSpPr txBox="1"/>
          <p:nvPr/>
        </p:nvSpPr>
        <p:spPr>
          <a:xfrm>
            <a:off x="3122555" y="2226437"/>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26" name="文本框 25"/>
          <p:cNvSpPr txBox="1"/>
          <p:nvPr/>
        </p:nvSpPr>
        <p:spPr>
          <a:xfrm>
            <a:off x="4736304" y="2226437"/>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27" name="文本框 26"/>
          <p:cNvSpPr txBox="1"/>
          <p:nvPr/>
        </p:nvSpPr>
        <p:spPr>
          <a:xfrm>
            <a:off x="1547663" y="3655945"/>
            <a:ext cx="646331" cy="276999"/>
          </a:xfrm>
          <a:prstGeom prst="rect">
            <a:avLst/>
          </a:prstGeom>
          <a:noFill/>
        </p:spPr>
        <p:txBody>
          <a:bodyPr wrap="squar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28" name="矩形 27"/>
          <p:cNvSpPr/>
          <p:nvPr/>
        </p:nvSpPr>
        <p:spPr>
          <a:xfrm>
            <a:off x="3851920" y="2996675"/>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29" name="矩形 28"/>
          <p:cNvSpPr/>
          <p:nvPr/>
        </p:nvSpPr>
        <p:spPr>
          <a:xfrm>
            <a:off x="5995315" y="2987679"/>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30" name="矩形 29"/>
          <p:cNvSpPr/>
          <p:nvPr/>
        </p:nvSpPr>
        <p:spPr>
          <a:xfrm>
            <a:off x="2291653" y="3012047"/>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1" name="矩形 30"/>
          <p:cNvSpPr/>
          <p:nvPr/>
        </p:nvSpPr>
        <p:spPr>
          <a:xfrm>
            <a:off x="1748022" y="3012047"/>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32" name="矩形 31"/>
          <p:cNvSpPr/>
          <p:nvPr/>
        </p:nvSpPr>
        <p:spPr>
          <a:xfrm>
            <a:off x="5450629" y="2980765"/>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33" name="矩形 32"/>
          <p:cNvSpPr/>
          <p:nvPr/>
        </p:nvSpPr>
        <p:spPr>
          <a:xfrm>
            <a:off x="4379074" y="2987679"/>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45" name="矩形 44"/>
          <p:cNvSpPr/>
          <p:nvPr/>
        </p:nvSpPr>
        <p:spPr>
          <a:xfrm>
            <a:off x="4902385" y="2980765"/>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46" name="矩形 45"/>
          <p:cNvSpPr/>
          <p:nvPr/>
        </p:nvSpPr>
        <p:spPr>
          <a:xfrm>
            <a:off x="3301705" y="3003414"/>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47" name="矩形 46"/>
          <p:cNvSpPr/>
          <p:nvPr/>
        </p:nvSpPr>
        <p:spPr>
          <a:xfrm>
            <a:off x="2798753" y="3002937"/>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48" name="文本框 47"/>
          <p:cNvSpPr txBox="1"/>
          <p:nvPr/>
        </p:nvSpPr>
        <p:spPr>
          <a:xfrm>
            <a:off x="3122555" y="3655560"/>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49" name="文本框 48"/>
          <p:cNvSpPr txBox="1"/>
          <p:nvPr/>
        </p:nvSpPr>
        <p:spPr>
          <a:xfrm>
            <a:off x="4736304" y="3655560"/>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3" name="文本框 2">
            <a:extLst>
              <a:ext uri="{FF2B5EF4-FFF2-40B4-BE49-F238E27FC236}">
                <a16:creationId xmlns:a16="http://schemas.microsoft.com/office/drawing/2014/main" id="{C561CCEF-2BB3-3AD1-330C-9530B26CB1DB}"/>
              </a:ext>
            </a:extLst>
          </p:cNvPr>
          <p:cNvSpPr txBox="1"/>
          <p:nvPr/>
        </p:nvSpPr>
        <p:spPr>
          <a:xfrm>
            <a:off x="6734770" y="1068874"/>
            <a:ext cx="2152613" cy="3667351"/>
          </a:xfrm>
          <a:prstGeom prst="rect">
            <a:avLst/>
          </a:prstGeom>
          <a:noFill/>
        </p:spPr>
        <p:txBody>
          <a:bodyPr wrap="square" rtlCol="0">
            <a:spAutoFit/>
          </a:bodyPr>
          <a:lstStyle/>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r>
              <a:rPr kumimoji="1" lang="en-US" altLang="zh-CN" sz="1200" dirty="0">
                <a:latin typeface="Alibaba PuHuiTi" pitchFamily="18" charset="-122"/>
                <a:ea typeface="Alibaba PuHuiTi" pitchFamily="18" charset="-122"/>
                <a:cs typeface="Alibaba PuHuiTi" pitchFamily="18" charset="-122"/>
              </a:rPr>
              <a:t>5,3,6</a:t>
            </a:r>
            <a:r>
              <a:rPr kumimoji="1" lang="zh-CN" altLang="en-US" sz="1200" dirty="0">
                <a:latin typeface="Alibaba PuHuiTi" pitchFamily="18" charset="-122"/>
                <a:ea typeface="Alibaba PuHuiTi" pitchFamily="18" charset="-122"/>
                <a:cs typeface="Alibaba PuHuiTi" pitchFamily="18" charset="-122"/>
              </a:rPr>
              <a:t>固定好后</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再次选择</a:t>
            </a:r>
            <a:r>
              <a:rPr kumimoji="1" lang="zh-CN" altLang="en-US" sz="1200" dirty="0">
                <a:solidFill>
                  <a:srgbClr val="FF0000"/>
                </a:solidFill>
                <a:latin typeface="Alibaba PuHuiTi" pitchFamily="18" charset="-122"/>
                <a:ea typeface="Alibaba PuHuiTi" pitchFamily="18" charset="-122"/>
                <a:cs typeface="Alibaba PuHuiTi" pitchFamily="18" charset="-122"/>
              </a:rPr>
              <a:t>分界值</a:t>
            </a:r>
            <a:r>
              <a:rPr kumimoji="1" lang="en-US" altLang="zh-CN" sz="1200" dirty="0">
                <a:solidFill>
                  <a:srgbClr val="FF0000"/>
                </a:solidFill>
                <a:latin typeface="Alibaba PuHuiTi" pitchFamily="18" charset="-122"/>
                <a:ea typeface="Alibaba PuHuiTi" pitchFamily="18" charset="-122"/>
                <a:cs typeface="Alibaba PuHuiTi" pitchFamily="18" charset="-122"/>
              </a:rPr>
              <a:t>2</a:t>
            </a:r>
            <a:r>
              <a:rPr kumimoji="1" lang="zh-CN" altLang="en-US" sz="1200" dirty="0">
                <a:solidFill>
                  <a:srgbClr val="FF0000"/>
                </a:solidFill>
                <a:latin typeface="Alibaba PuHuiTi" pitchFamily="18" charset="-122"/>
                <a:ea typeface="Alibaba PuHuiTi" pitchFamily="18" charset="-122"/>
                <a:cs typeface="Alibaba PuHuiTi" pitchFamily="18" charset="-122"/>
              </a:rPr>
              <a:t> </a:t>
            </a:r>
            <a:r>
              <a:rPr kumimoji="1" lang="en-US" altLang="zh-CN" sz="1200" dirty="0">
                <a:solidFill>
                  <a:srgbClr val="FF0000"/>
                </a:solidFill>
                <a:latin typeface="Alibaba PuHuiTi" pitchFamily="18" charset="-122"/>
                <a:ea typeface="Alibaba PuHuiTi" pitchFamily="18" charset="-122"/>
                <a:cs typeface="Alibaba PuHuiTi" pitchFamily="18" charset="-122"/>
              </a:rPr>
              <a:t>4</a:t>
            </a:r>
            <a:r>
              <a:rPr kumimoji="1" lang="zh-CN" altLang="en-US" sz="1200" dirty="0">
                <a:solidFill>
                  <a:srgbClr val="FF0000"/>
                </a:solidFill>
                <a:latin typeface="Alibaba PuHuiTi" pitchFamily="18" charset="-122"/>
                <a:ea typeface="Alibaba PuHuiTi" pitchFamily="18" charset="-122"/>
                <a:cs typeface="Alibaba PuHuiTi" pitchFamily="18" charset="-122"/>
              </a:rPr>
              <a:t> </a:t>
            </a:r>
            <a:r>
              <a:rPr kumimoji="1" lang="en-US" altLang="zh-CN" sz="1200" dirty="0">
                <a:solidFill>
                  <a:srgbClr val="FF0000"/>
                </a:solidFill>
                <a:latin typeface="Alibaba PuHuiTi" pitchFamily="18" charset="-122"/>
                <a:ea typeface="Alibaba PuHuiTi" pitchFamily="18" charset="-122"/>
                <a:cs typeface="Alibaba PuHuiTi" pitchFamily="18" charset="-122"/>
              </a:rPr>
              <a:t>7</a:t>
            </a: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对于</a:t>
            </a:r>
            <a:r>
              <a:rPr kumimoji="1" lang="en-US" altLang="zh-CN" sz="1200" dirty="0">
                <a:solidFill>
                  <a:srgbClr val="FF0000"/>
                </a:solidFill>
                <a:latin typeface="Alibaba PuHuiTi" pitchFamily="18" charset="-122"/>
                <a:ea typeface="Alibaba PuHuiTi" pitchFamily="18" charset="-122"/>
                <a:cs typeface="Alibaba PuHuiTi" pitchFamily="18" charset="-122"/>
              </a:rPr>
              <a:t>2</a:t>
            </a:r>
            <a:r>
              <a:rPr kumimoji="1" lang="zh-CN" altLang="en-US" sz="1200" dirty="0">
                <a:solidFill>
                  <a:srgbClr val="FF0000"/>
                </a:solidFill>
                <a:latin typeface="Alibaba PuHuiTi" pitchFamily="18" charset="-122"/>
                <a:ea typeface="Alibaba PuHuiTi" pitchFamily="18" charset="-122"/>
                <a:cs typeface="Alibaba PuHuiTi" pitchFamily="18" charset="-122"/>
              </a:rPr>
              <a:t>：</a:t>
            </a:r>
            <a:endParaRPr kumimoji="1" lang="en-US" altLang="zh-CN" sz="1200" dirty="0">
              <a:solidFill>
                <a:srgbClr val="FF0000"/>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大于等于</a:t>
            </a:r>
            <a:r>
              <a:rPr kumimoji="1" lang="en-US" altLang="zh-CN" sz="1200" dirty="0">
                <a:latin typeface="Alibaba PuHuiTi" pitchFamily="18" charset="-122"/>
                <a:ea typeface="Alibaba PuHuiTi" pitchFamily="18" charset="-122"/>
                <a:cs typeface="Alibaba PuHuiTi" pitchFamily="18" charset="-122"/>
              </a:rPr>
              <a:t>2</a:t>
            </a:r>
            <a:r>
              <a:rPr kumimoji="1" lang="zh-CN" altLang="en-US" sz="1200" dirty="0">
                <a:latin typeface="Alibaba PuHuiTi" pitchFamily="18" charset="-122"/>
                <a:ea typeface="Alibaba PuHuiTi" pitchFamily="18" charset="-122"/>
                <a:cs typeface="Alibaba PuHuiTi" pitchFamily="18" charset="-122"/>
              </a:rPr>
              <a:t>的放右边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小于</a:t>
            </a:r>
            <a:r>
              <a:rPr kumimoji="1" lang="en-US" altLang="zh-CN" sz="1200" dirty="0">
                <a:latin typeface="Alibaba PuHuiTi" pitchFamily="18" charset="-122"/>
                <a:ea typeface="Alibaba PuHuiTi" pitchFamily="18" charset="-122"/>
                <a:cs typeface="Alibaba PuHuiTi" pitchFamily="18" charset="-122"/>
              </a:rPr>
              <a:t>2</a:t>
            </a:r>
            <a:r>
              <a:rPr kumimoji="1" lang="zh-CN" altLang="en-US" sz="1200" dirty="0">
                <a:latin typeface="Alibaba PuHuiTi" pitchFamily="18" charset="-122"/>
                <a:ea typeface="Alibaba PuHuiTi" pitchFamily="18" charset="-122"/>
                <a:cs typeface="Alibaba PuHuiTi" pitchFamily="18" charset="-122"/>
              </a:rPr>
              <a:t>的放在左边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对于</a:t>
            </a:r>
            <a:r>
              <a:rPr kumimoji="1" lang="en-US" altLang="zh-CN" sz="1200" dirty="0">
                <a:solidFill>
                  <a:srgbClr val="FF0000"/>
                </a:solidFill>
                <a:latin typeface="Alibaba PuHuiTi" pitchFamily="18" charset="-122"/>
                <a:ea typeface="Alibaba PuHuiTi" pitchFamily="18" charset="-122"/>
                <a:cs typeface="Alibaba PuHuiTi" pitchFamily="18" charset="-122"/>
              </a:rPr>
              <a:t>4</a:t>
            </a:r>
            <a:r>
              <a:rPr kumimoji="1" lang="zh-CN" altLang="en-US" sz="1200" dirty="0">
                <a:solidFill>
                  <a:srgbClr val="FF0000"/>
                </a:solidFill>
                <a:latin typeface="Alibaba PuHuiTi" pitchFamily="18" charset="-122"/>
                <a:ea typeface="Alibaba PuHuiTi" pitchFamily="18" charset="-122"/>
                <a:cs typeface="Alibaba PuHuiTi" pitchFamily="18" charset="-122"/>
              </a:rPr>
              <a:t>：</a:t>
            </a:r>
            <a:endParaRPr kumimoji="1" lang="en-US" altLang="zh-CN" sz="1200" dirty="0">
              <a:solidFill>
                <a:srgbClr val="FF0000"/>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大于等于</a:t>
            </a:r>
            <a:r>
              <a:rPr kumimoji="1" lang="en-US" altLang="zh-CN" sz="1200" dirty="0">
                <a:latin typeface="Alibaba PuHuiTi" pitchFamily="18" charset="-122"/>
                <a:ea typeface="Alibaba PuHuiTi" pitchFamily="18" charset="-122"/>
                <a:cs typeface="Alibaba PuHuiTi" pitchFamily="18" charset="-122"/>
              </a:rPr>
              <a:t>4</a:t>
            </a:r>
            <a:r>
              <a:rPr kumimoji="1" lang="zh-CN" altLang="en-US" sz="1200" dirty="0">
                <a:latin typeface="Alibaba PuHuiTi" pitchFamily="18" charset="-122"/>
                <a:ea typeface="Alibaba PuHuiTi" pitchFamily="18" charset="-122"/>
                <a:cs typeface="Alibaba PuHuiTi" pitchFamily="18" charset="-122"/>
              </a:rPr>
              <a:t>的放右边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小于</a:t>
            </a:r>
            <a:r>
              <a:rPr kumimoji="1" lang="en-US" altLang="zh-CN" sz="1200" dirty="0">
                <a:latin typeface="Alibaba PuHuiTi" pitchFamily="18" charset="-122"/>
                <a:ea typeface="Alibaba PuHuiTi" pitchFamily="18" charset="-122"/>
                <a:cs typeface="Alibaba PuHuiTi" pitchFamily="18" charset="-122"/>
              </a:rPr>
              <a:t>4</a:t>
            </a:r>
            <a:r>
              <a:rPr kumimoji="1" lang="zh-CN" altLang="en-US" sz="1200" dirty="0">
                <a:latin typeface="Alibaba PuHuiTi" pitchFamily="18" charset="-122"/>
                <a:ea typeface="Alibaba PuHuiTi" pitchFamily="18" charset="-122"/>
                <a:cs typeface="Alibaba PuHuiTi" pitchFamily="18" charset="-122"/>
              </a:rPr>
              <a:t>的放在左边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对于</a:t>
            </a:r>
            <a:r>
              <a:rPr kumimoji="1" lang="en-US" altLang="zh-CN" sz="1200" dirty="0">
                <a:solidFill>
                  <a:srgbClr val="FF0000"/>
                </a:solidFill>
                <a:latin typeface="Alibaba PuHuiTi" pitchFamily="18" charset="-122"/>
                <a:ea typeface="Alibaba PuHuiTi" pitchFamily="18" charset="-122"/>
                <a:cs typeface="Alibaba PuHuiTi" pitchFamily="18" charset="-122"/>
              </a:rPr>
              <a:t>7</a:t>
            </a:r>
            <a:r>
              <a:rPr kumimoji="1" lang="zh-CN" altLang="en-US" sz="1200" dirty="0">
                <a:solidFill>
                  <a:srgbClr val="FF0000"/>
                </a:solidFill>
                <a:latin typeface="Alibaba PuHuiTi" pitchFamily="18" charset="-122"/>
                <a:ea typeface="Alibaba PuHuiTi" pitchFamily="18" charset="-122"/>
                <a:cs typeface="Alibaba PuHuiTi" pitchFamily="18" charset="-122"/>
              </a:rPr>
              <a:t>：</a:t>
            </a:r>
            <a:endParaRPr kumimoji="1" lang="en-US" altLang="zh-CN" sz="1200" dirty="0">
              <a:solidFill>
                <a:srgbClr val="FF0000"/>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大于等于</a:t>
            </a:r>
            <a:r>
              <a:rPr kumimoji="1" lang="en-US" altLang="zh-CN" sz="1200" dirty="0">
                <a:latin typeface="Alibaba PuHuiTi" pitchFamily="18" charset="-122"/>
                <a:ea typeface="Alibaba PuHuiTi" pitchFamily="18" charset="-122"/>
                <a:cs typeface="Alibaba PuHuiTi" pitchFamily="18" charset="-122"/>
              </a:rPr>
              <a:t>7</a:t>
            </a:r>
            <a:r>
              <a:rPr kumimoji="1" lang="zh-CN" altLang="en-US" sz="1200" dirty="0">
                <a:latin typeface="Alibaba PuHuiTi" pitchFamily="18" charset="-122"/>
                <a:ea typeface="Alibaba PuHuiTi" pitchFamily="18" charset="-122"/>
                <a:cs typeface="Alibaba PuHuiTi" pitchFamily="18" charset="-122"/>
              </a:rPr>
              <a:t>的放右边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小于</a:t>
            </a:r>
            <a:r>
              <a:rPr kumimoji="1" lang="en-US" altLang="zh-CN" sz="1200" dirty="0">
                <a:latin typeface="Alibaba PuHuiTi" pitchFamily="18" charset="-122"/>
                <a:ea typeface="Alibaba PuHuiTi" pitchFamily="18" charset="-122"/>
                <a:cs typeface="Alibaba PuHuiTi" pitchFamily="18" charset="-122"/>
              </a:rPr>
              <a:t>7</a:t>
            </a:r>
            <a:r>
              <a:rPr kumimoji="1" lang="zh-CN" altLang="en-US" sz="1200" dirty="0">
                <a:latin typeface="Alibaba PuHuiTi" pitchFamily="18" charset="-122"/>
                <a:ea typeface="Alibaba PuHuiTi" pitchFamily="18" charset="-122"/>
                <a:cs typeface="Alibaba PuHuiTi" pitchFamily="18" charset="-122"/>
              </a:rPr>
              <a:t>的放在左边</a:t>
            </a:r>
            <a:endParaRPr kumimoji="1" lang="en-US" altLang="zh-CN" sz="1200"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快速排序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204094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快速排序排序思路</a:t>
            </a:r>
          </a:p>
        </p:txBody>
      </p:sp>
      <p:sp>
        <p:nvSpPr>
          <p:cNvPr id="28" name="矩形 27"/>
          <p:cNvSpPr/>
          <p:nvPr/>
        </p:nvSpPr>
        <p:spPr>
          <a:xfrm>
            <a:off x="3851920" y="1531339"/>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29" name="矩形 28"/>
          <p:cNvSpPr/>
          <p:nvPr/>
        </p:nvSpPr>
        <p:spPr>
          <a:xfrm>
            <a:off x="5867847" y="1515429"/>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30" name="矩形 29"/>
          <p:cNvSpPr/>
          <p:nvPr/>
        </p:nvSpPr>
        <p:spPr>
          <a:xfrm>
            <a:off x="2291653" y="1546711"/>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31" name="矩形 30"/>
          <p:cNvSpPr/>
          <p:nvPr/>
        </p:nvSpPr>
        <p:spPr>
          <a:xfrm>
            <a:off x="1748022" y="1546711"/>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32" name="矩形 31"/>
          <p:cNvSpPr/>
          <p:nvPr/>
        </p:nvSpPr>
        <p:spPr>
          <a:xfrm>
            <a:off x="5407191" y="1512398"/>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33" name="矩形 32"/>
          <p:cNvSpPr/>
          <p:nvPr/>
        </p:nvSpPr>
        <p:spPr>
          <a:xfrm>
            <a:off x="4379074" y="1522343"/>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45" name="矩形 44"/>
          <p:cNvSpPr/>
          <p:nvPr/>
        </p:nvSpPr>
        <p:spPr>
          <a:xfrm>
            <a:off x="4902385" y="1515429"/>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46" name="矩形 45"/>
          <p:cNvSpPr/>
          <p:nvPr/>
        </p:nvSpPr>
        <p:spPr>
          <a:xfrm>
            <a:off x="3301705" y="1538078"/>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47" name="矩形 46"/>
          <p:cNvSpPr/>
          <p:nvPr/>
        </p:nvSpPr>
        <p:spPr>
          <a:xfrm>
            <a:off x="2798753" y="1537601"/>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49" name="文本框 48"/>
          <p:cNvSpPr txBox="1"/>
          <p:nvPr/>
        </p:nvSpPr>
        <p:spPr>
          <a:xfrm>
            <a:off x="5271479" y="2211710"/>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50" name="矩形 49"/>
          <p:cNvSpPr/>
          <p:nvPr/>
        </p:nvSpPr>
        <p:spPr>
          <a:xfrm>
            <a:off x="3851920" y="2928106"/>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51" name="矩形 50"/>
          <p:cNvSpPr/>
          <p:nvPr/>
        </p:nvSpPr>
        <p:spPr>
          <a:xfrm>
            <a:off x="5425696" y="2912196"/>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8</a:t>
            </a:r>
            <a:endParaRPr kumimoji="1" lang="zh-CN" altLang="en-US" dirty="0">
              <a:latin typeface="Alibaba PuHuiTi" pitchFamily="18" charset="-122"/>
              <a:ea typeface="Alibaba PuHuiTi" pitchFamily="18" charset="-122"/>
              <a:cs typeface="Alibaba PuHuiTi" pitchFamily="18" charset="-122"/>
            </a:endParaRPr>
          </a:p>
        </p:txBody>
      </p:sp>
      <p:sp>
        <p:nvSpPr>
          <p:cNvPr id="52" name="矩形 51"/>
          <p:cNvSpPr/>
          <p:nvPr/>
        </p:nvSpPr>
        <p:spPr>
          <a:xfrm>
            <a:off x="2291653" y="2943478"/>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2</a:t>
            </a:r>
            <a:endParaRPr kumimoji="1" lang="zh-CN" altLang="en-US" dirty="0">
              <a:latin typeface="Alibaba PuHuiTi" pitchFamily="18" charset="-122"/>
              <a:ea typeface="Alibaba PuHuiTi" pitchFamily="18" charset="-122"/>
              <a:cs typeface="Alibaba PuHuiTi" pitchFamily="18" charset="-122"/>
            </a:endParaRPr>
          </a:p>
        </p:txBody>
      </p:sp>
      <p:sp>
        <p:nvSpPr>
          <p:cNvPr id="53" name="矩形 52"/>
          <p:cNvSpPr/>
          <p:nvPr/>
        </p:nvSpPr>
        <p:spPr>
          <a:xfrm>
            <a:off x="1748022" y="2943478"/>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54" name="矩形 53"/>
          <p:cNvSpPr/>
          <p:nvPr/>
        </p:nvSpPr>
        <p:spPr>
          <a:xfrm>
            <a:off x="5910094" y="2899733"/>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55" name="矩形 54"/>
          <p:cNvSpPr/>
          <p:nvPr/>
        </p:nvSpPr>
        <p:spPr>
          <a:xfrm>
            <a:off x="4379074" y="2919110"/>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56" name="矩形 55"/>
          <p:cNvSpPr/>
          <p:nvPr/>
        </p:nvSpPr>
        <p:spPr>
          <a:xfrm>
            <a:off x="4902385" y="2912196"/>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7</a:t>
            </a:r>
            <a:endParaRPr kumimoji="1" lang="zh-CN" altLang="en-US" dirty="0">
              <a:latin typeface="Alibaba PuHuiTi" pitchFamily="18" charset="-122"/>
              <a:ea typeface="Alibaba PuHuiTi" pitchFamily="18" charset="-122"/>
              <a:cs typeface="Alibaba PuHuiTi" pitchFamily="18" charset="-122"/>
            </a:endParaRPr>
          </a:p>
        </p:txBody>
      </p:sp>
      <p:sp>
        <p:nvSpPr>
          <p:cNvPr id="57" name="矩形 56"/>
          <p:cNvSpPr/>
          <p:nvPr/>
        </p:nvSpPr>
        <p:spPr>
          <a:xfrm>
            <a:off x="3301705" y="2934845"/>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4</a:t>
            </a:r>
            <a:endParaRPr kumimoji="1" lang="zh-CN" altLang="en-US" dirty="0">
              <a:latin typeface="Alibaba PuHuiTi" pitchFamily="18" charset="-122"/>
              <a:ea typeface="Alibaba PuHuiTi" pitchFamily="18" charset="-122"/>
              <a:cs typeface="Alibaba PuHuiTi" pitchFamily="18" charset="-122"/>
            </a:endParaRPr>
          </a:p>
        </p:txBody>
      </p:sp>
      <p:sp>
        <p:nvSpPr>
          <p:cNvPr id="58" name="矩形 57"/>
          <p:cNvSpPr/>
          <p:nvPr/>
        </p:nvSpPr>
        <p:spPr>
          <a:xfrm>
            <a:off x="2798753" y="2934368"/>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59" name="文本框 58"/>
          <p:cNvSpPr txBox="1"/>
          <p:nvPr/>
        </p:nvSpPr>
        <p:spPr>
          <a:xfrm>
            <a:off x="5730944" y="3632845"/>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sp>
        <p:nvSpPr>
          <p:cNvPr id="3" name="文本框 2">
            <a:extLst>
              <a:ext uri="{FF2B5EF4-FFF2-40B4-BE49-F238E27FC236}">
                <a16:creationId xmlns:a16="http://schemas.microsoft.com/office/drawing/2014/main" id="{D907580C-5192-4C48-26E8-10E67E21208F}"/>
              </a:ext>
            </a:extLst>
          </p:cNvPr>
          <p:cNvSpPr txBox="1"/>
          <p:nvPr/>
        </p:nvSpPr>
        <p:spPr>
          <a:xfrm>
            <a:off x="6734770" y="1068874"/>
            <a:ext cx="2152613" cy="2559355"/>
          </a:xfrm>
          <a:prstGeom prst="rect">
            <a:avLst/>
          </a:prstGeom>
          <a:noFill/>
        </p:spPr>
        <p:txBody>
          <a:bodyPr wrap="square" rtlCol="0">
            <a:spAutoFit/>
          </a:bodyPr>
          <a:lstStyle/>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r>
              <a:rPr kumimoji="1" lang="en-US" altLang="zh-CN" sz="1200" dirty="0">
                <a:latin typeface="Alibaba PuHuiTi" pitchFamily="18" charset="-122"/>
                <a:ea typeface="Alibaba PuHuiTi" pitchFamily="18" charset="-122"/>
                <a:cs typeface="Alibaba PuHuiTi" pitchFamily="18" charset="-122"/>
              </a:rPr>
              <a:t>5,3,6</a:t>
            </a:r>
            <a:r>
              <a:rPr kumimoji="1" lang="zh-CN" altLang="en-US" sz="1200" dirty="0">
                <a:latin typeface="Alibaba PuHuiTi" pitchFamily="18" charset="-122"/>
                <a:ea typeface="Alibaba PuHuiTi" pitchFamily="18" charset="-122"/>
                <a:cs typeface="Alibaba PuHuiTi" pitchFamily="18" charset="-122"/>
              </a:rPr>
              <a:t>固定好后</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固定好</a:t>
            </a:r>
            <a:r>
              <a:rPr kumimoji="1" lang="en-US" altLang="zh-CN" sz="1200" dirty="0">
                <a:latin typeface="Alibaba PuHuiTi" pitchFamily="18" charset="-122"/>
                <a:ea typeface="Alibaba PuHuiTi" pitchFamily="18" charset="-122"/>
                <a:cs typeface="Alibaba PuHuiTi" pitchFamily="18" charset="-122"/>
              </a:rPr>
              <a:t>2</a:t>
            </a:r>
            <a:r>
              <a:rPr kumimoji="1" lang="zh-CN" altLang="en-US" sz="1200" dirty="0">
                <a:latin typeface="Alibaba PuHuiTi" pitchFamily="18" charset="-122"/>
                <a:ea typeface="Alibaba PuHuiTi" pitchFamily="18" charset="-122"/>
                <a:cs typeface="Alibaba PuHuiTi" pitchFamily="18" charset="-122"/>
              </a:rPr>
              <a:t> </a:t>
            </a:r>
            <a:r>
              <a:rPr kumimoji="1" lang="en-US" altLang="zh-CN" sz="1200" dirty="0">
                <a:latin typeface="Alibaba PuHuiTi" pitchFamily="18" charset="-122"/>
                <a:ea typeface="Alibaba PuHuiTi" pitchFamily="18" charset="-122"/>
                <a:cs typeface="Alibaba PuHuiTi" pitchFamily="18" charset="-122"/>
              </a:rPr>
              <a:t>4</a:t>
            </a:r>
            <a:r>
              <a:rPr kumimoji="1" lang="zh-CN" altLang="en-US" sz="1200" dirty="0">
                <a:latin typeface="Alibaba PuHuiTi" pitchFamily="18" charset="-122"/>
                <a:ea typeface="Alibaba PuHuiTi" pitchFamily="18" charset="-122"/>
                <a:cs typeface="Alibaba PuHuiTi" pitchFamily="18" charset="-122"/>
              </a:rPr>
              <a:t> </a:t>
            </a:r>
            <a:r>
              <a:rPr kumimoji="1" lang="en-US" altLang="zh-CN" sz="1200" dirty="0">
                <a:latin typeface="Alibaba PuHuiTi" pitchFamily="18" charset="-122"/>
                <a:ea typeface="Alibaba PuHuiTi" pitchFamily="18" charset="-122"/>
                <a:cs typeface="Alibaba PuHuiTi" pitchFamily="18" charset="-122"/>
              </a:rPr>
              <a:t>7</a:t>
            </a:r>
          </a:p>
          <a:p>
            <a:pPr fontAlgn="auto">
              <a:lnSpc>
                <a:spcPct val="150000"/>
              </a:lnSpc>
              <a:spcBef>
                <a:spcPts val="0"/>
              </a:spcBef>
              <a:spcAft>
                <a:spcPts val="0"/>
              </a:spcAft>
            </a:pP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只剩下</a:t>
            </a:r>
            <a:r>
              <a:rPr kumimoji="1" lang="en-US" altLang="zh-CN" sz="1200" dirty="0">
                <a:solidFill>
                  <a:srgbClr val="FF0000"/>
                </a:solidFill>
                <a:latin typeface="Alibaba PuHuiTi" pitchFamily="18" charset="-122"/>
                <a:ea typeface="Alibaba PuHuiTi" pitchFamily="18" charset="-122"/>
                <a:cs typeface="Alibaba PuHuiTi" pitchFamily="18" charset="-122"/>
              </a:rPr>
              <a:t>9,8</a:t>
            </a: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选择</a:t>
            </a:r>
            <a:r>
              <a:rPr kumimoji="1" lang="en-US" altLang="zh-CN" sz="1200" dirty="0">
                <a:solidFill>
                  <a:srgbClr val="FF0000"/>
                </a:solidFill>
                <a:latin typeface="Alibaba PuHuiTi" pitchFamily="18" charset="-122"/>
                <a:ea typeface="Alibaba PuHuiTi" pitchFamily="18" charset="-122"/>
                <a:cs typeface="Alibaba PuHuiTi" pitchFamily="18" charset="-122"/>
              </a:rPr>
              <a:t>9</a:t>
            </a:r>
            <a:r>
              <a:rPr kumimoji="1" lang="zh-CN" altLang="en-US" sz="1200" dirty="0">
                <a:solidFill>
                  <a:srgbClr val="FF0000"/>
                </a:solidFill>
                <a:latin typeface="Alibaba PuHuiTi" pitchFamily="18" charset="-122"/>
                <a:ea typeface="Alibaba PuHuiTi" pitchFamily="18" charset="-122"/>
                <a:cs typeface="Alibaba PuHuiTi" pitchFamily="18" charset="-122"/>
              </a:rPr>
              <a:t>为分界值</a:t>
            </a:r>
            <a:endParaRPr kumimoji="1" lang="en-US" altLang="zh-CN" sz="1200" dirty="0">
              <a:solidFill>
                <a:srgbClr val="FF0000"/>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大于等于</a:t>
            </a:r>
            <a:r>
              <a:rPr kumimoji="1" lang="en-US" altLang="zh-CN" sz="1200" dirty="0">
                <a:latin typeface="Alibaba PuHuiTi" pitchFamily="18" charset="-122"/>
                <a:ea typeface="Alibaba PuHuiTi" pitchFamily="18" charset="-122"/>
                <a:cs typeface="Alibaba PuHuiTi" pitchFamily="18" charset="-122"/>
              </a:rPr>
              <a:t>9</a:t>
            </a:r>
            <a:r>
              <a:rPr kumimoji="1" lang="zh-CN" altLang="en-US" sz="1200" dirty="0">
                <a:latin typeface="Alibaba PuHuiTi" pitchFamily="18" charset="-122"/>
                <a:ea typeface="Alibaba PuHuiTi" pitchFamily="18" charset="-122"/>
                <a:cs typeface="Alibaba PuHuiTi" pitchFamily="18" charset="-122"/>
              </a:rPr>
              <a:t>的放右边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小于</a:t>
            </a:r>
            <a:r>
              <a:rPr kumimoji="1" lang="en-US" altLang="zh-CN" sz="1200" dirty="0">
                <a:latin typeface="Alibaba PuHuiTi" pitchFamily="18" charset="-122"/>
                <a:ea typeface="Alibaba PuHuiTi" pitchFamily="18" charset="-122"/>
                <a:cs typeface="Alibaba PuHuiTi" pitchFamily="18" charset="-122"/>
              </a:rPr>
              <a:t>9</a:t>
            </a:r>
            <a:r>
              <a:rPr kumimoji="1" lang="zh-CN" altLang="en-US" sz="1200" dirty="0">
                <a:latin typeface="Alibaba PuHuiTi" pitchFamily="18" charset="-122"/>
                <a:ea typeface="Alibaba PuHuiTi" pitchFamily="18" charset="-122"/>
                <a:cs typeface="Alibaba PuHuiTi" pitchFamily="18" charset="-122"/>
              </a:rPr>
              <a:t>的放在左边</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至此：排序完毕</a:t>
            </a:r>
            <a:endParaRPr kumimoji="1"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endParaRPr kumimoji="1" lang="en-US" altLang="zh-CN" sz="1200"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17. </a:t>
            </a:r>
            <a:r>
              <a:rPr lang="zh-CN" altLang="en-US" sz="2400" b="1" dirty="0">
                <a:solidFill>
                  <a:srgbClr val="595959"/>
                </a:solidFill>
                <a:latin typeface="Alibaba PuHuiTi" pitchFamily="18" charset="-122"/>
                <a:ea typeface="Alibaba PuHuiTi" pitchFamily="18" charset="-122"/>
                <a:cs typeface="Alibaba PuHuiTi" pitchFamily="18" charset="-122"/>
              </a:rPr>
              <a:t>快速排序的代码实现</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17.1</a:t>
            </a:r>
            <a:r>
              <a:rPr lang="zh-CN" altLang="en-US" b="1" dirty="0">
                <a:solidFill>
                  <a:srgbClr val="404040"/>
                </a:solidFill>
                <a:latin typeface="Alibaba PuHuiTi" pitchFamily="18" charset="-122"/>
                <a:ea typeface="Alibaba PuHuiTi" pitchFamily="18" charset="-122"/>
                <a:cs typeface="Alibaba PuHuiTi" pitchFamily="18" charset="-122"/>
              </a:rPr>
              <a:t> 梳理</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快排实现的步骤及思想</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快速排序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最差时间复杂度</a:t>
            </a:r>
          </a:p>
        </p:txBody>
      </p:sp>
      <p:sp>
        <p:nvSpPr>
          <p:cNvPr id="3" name="矩形 2"/>
          <p:cNvSpPr/>
          <p:nvPr/>
        </p:nvSpPr>
        <p:spPr>
          <a:xfrm>
            <a:off x="1169003" y="1322796"/>
            <a:ext cx="2520280" cy="43204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5" name="矩形 24"/>
          <p:cNvSpPr/>
          <p:nvPr/>
        </p:nvSpPr>
        <p:spPr>
          <a:xfrm>
            <a:off x="1673059" y="1891732"/>
            <a:ext cx="2016224" cy="43204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34" name="矩形 33"/>
          <p:cNvSpPr/>
          <p:nvPr/>
        </p:nvSpPr>
        <p:spPr>
          <a:xfrm>
            <a:off x="2166756" y="2456575"/>
            <a:ext cx="1522527" cy="43204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8" name="矩形 7"/>
          <p:cNvSpPr/>
          <p:nvPr/>
        </p:nvSpPr>
        <p:spPr>
          <a:xfrm>
            <a:off x="1169003" y="1322796"/>
            <a:ext cx="504056" cy="432048"/>
          </a:xfrm>
          <a:prstGeom prst="rect">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6" name="矩形 25"/>
          <p:cNvSpPr/>
          <p:nvPr/>
        </p:nvSpPr>
        <p:spPr>
          <a:xfrm>
            <a:off x="2670811" y="3059056"/>
            <a:ext cx="1018472" cy="43204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7" name="矩形 26"/>
          <p:cNvSpPr/>
          <p:nvPr/>
        </p:nvSpPr>
        <p:spPr>
          <a:xfrm>
            <a:off x="1673059" y="1894479"/>
            <a:ext cx="504056" cy="432048"/>
          </a:xfrm>
          <a:prstGeom prst="rect">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8" name="矩形 27"/>
          <p:cNvSpPr/>
          <p:nvPr/>
        </p:nvSpPr>
        <p:spPr>
          <a:xfrm>
            <a:off x="2166755" y="2456575"/>
            <a:ext cx="504056" cy="432048"/>
          </a:xfrm>
          <a:prstGeom prst="rect">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9" name="矩形 28"/>
          <p:cNvSpPr/>
          <p:nvPr/>
        </p:nvSpPr>
        <p:spPr>
          <a:xfrm>
            <a:off x="2670811" y="3059056"/>
            <a:ext cx="504056" cy="432048"/>
          </a:xfrm>
          <a:prstGeom prst="rect">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31" name="矩形 30"/>
          <p:cNvSpPr/>
          <p:nvPr/>
        </p:nvSpPr>
        <p:spPr>
          <a:xfrm>
            <a:off x="3185227" y="3624459"/>
            <a:ext cx="504056" cy="432048"/>
          </a:xfrm>
          <a:prstGeom prst="rect">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4" name="文本框 3">
            <a:extLst>
              <a:ext uri="{FF2B5EF4-FFF2-40B4-BE49-F238E27FC236}">
                <a16:creationId xmlns:a16="http://schemas.microsoft.com/office/drawing/2014/main" id="{50873631-905C-F65B-AB7D-EAA71693D30A}"/>
              </a:ext>
            </a:extLst>
          </p:cNvPr>
          <p:cNvSpPr txBox="1"/>
          <p:nvPr/>
        </p:nvSpPr>
        <p:spPr>
          <a:xfrm>
            <a:off x="5076056" y="2913206"/>
            <a:ext cx="2223686" cy="738664"/>
          </a:xfrm>
          <a:prstGeom prst="rect">
            <a:avLst/>
          </a:prstGeom>
          <a:noFill/>
        </p:spPr>
        <p:txBody>
          <a:bodyPr wrap="none" rtlCol="0">
            <a:spAutoFit/>
          </a:bodyPr>
          <a:lstStyle/>
          <a:p>
            <a:pPr algn="l" fontAlgn="auto">
              <a:spcBef>
                <a:spcPts val="0"/>
              </a:spcBef>
              <a:spcAft>
                <a:spcPts val="0"/>
              </a:spcAft>
            </a:pPr>
            <a:r>
              <a:rPr kumimoji="1" lang="zh-CN" altLang="en-US" sz="1400" dirty="0">
                <a:solidFill>
                  <a:srgbClr val="FF0000"/>
                </a:solidFill>
                <a:latin typeface="Alibaba PuHuiTi" pitchFamily="18" charset="-122"/>
                <a:ea typeface="Alibaba PuHuiTi" pitchFamily="18" charset="-122"/>
                <a:cs typeface="Alibaba PuHuiTi" pitchFamily="18" charset="-122"/>
              </a:rPr>
              <a:t>层数代表排序的轮数 </a:t>
            </a:r>
            <a:r>
              <a:rPr kumimoji="1" lang="en-US" altLang="zh-CN" sz="1400" dirty="0">
                <a:solidFill>
                  <a:srgbClr val="FF0000"/>
                </a:solidFill>
                <a:latin typeface="Alibaba PuHuiTi" pitchFamily="18" charset="-122"/>
                <a:ea typeface="Alibaba PuHuiTi" pitchFamily="18" charset="-122"/>
                <a:cs typeface="Alibaba PuHuiTi" pitchFamily="18" charset="-122"/>
              </a:rPr>
              <a:t>:</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n-1</a:t>
            </a:r>
            <a:endParaRPr kumimoji="1" lang="en-US" altLang="zh-CN" sz="1400" baseline="-25000" dirty="0">
              <a:solidFill>
                <a:srgbClr val="FF0000"/>
              </a:solidFill>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solidFill>
                  <a:srgbClr val="FF0000"/>
                </a:solidFill>
                <a:latin typeface="Alibaba PuHuiTi" pitchFamily="18" charset="-122"/>
                <a:ea typeface="Alibaba PuHuiTi" pitchFamily="18" charset="-122"/>
                <a:cs typeface="Alibaba PuHuiTi" pitchFamily="18" charset="-122"/>
              </a:rPr>
              <a:t>每一轮比较</a:t>
            </a:r>
            <a:r>
              <a:rPr kumimoji="1" lang="en-US" altLang="zh-CN" sz="1400" dirty="0">
                <a:solidFill>
                  <a:srgbClr val="FF0000"/>
                </a:solidFill>
                <a:latin typeface="Alibaba PuHuiTi" pitchFamily="18" charset="-122"/>
                <a:ea typeface="Alibaba PuHuiTi" pitchFamily="18" charset="-122"/>
                <a:cs typeface="Alibaba PuHuiTi" pitchFamily="18" charset="-122"/>
              </a:rPr>
              <a:t>n-1</a:t>
            </a:r>
            <a:r>
              <a:rPr kumimoji="1" lang="zh-CN" altLang="en-US" sz="1400" dirty="0">
                <a:solidFill>
                  <a:srgbClr val="FF0000"/>
                </a:solidFill>
                <a:latin typeface="Alibaba PuHuiTi" pitchFamily="18" charset="-122"/>
                <a:ea typeface="Alibaba PuHuiTi" pitchFamily="18" charset="-122"/>
                <a:cs typeface="Alibaba PuHuiTi" pitchFamily="18" charset="-122"/>
              </a:rPr>
              <a:t>次</a:t>
            </a:r>
            <a:endParaRPr kumimoji="1" lang="en-US" altLang="zh-CN" sz="1400" dirty="0">
              <a:solidFill>
                <a:srgbClr val="FF0000"/>
              </a:solidFill>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solidFill>
                  <a:srgbClr val="FF0000"/>
                </a:solidFill>
                <a:latin typeface="Alibaba PuHuiTi" pitchFamily="18" charset="-122"/>
                <a:ea typeface="Alibaba PuHuiTi" pitchFamily="18" charset="-122"/>
                <a:cs typeface="Alibaba PuHuiTi" pitchFamily="18" charset="-122"/>
              </a:rPr>
              <a:t>最差时间复杂度</a:t>
            </a:r>
            <a:r>
              <a:rPr kumimoji="1" lang="en-US" altLang="zh-CN" sz="1400" dirty="0">
                <a:solidFill>
                  <a:srgbClr val="FF0000"/>
                </a:solidFill>
                <a:latin typeface="Alibaba PuHuiTi" pitchFamily="18" charset="-122"/>
                <a:ea typeface="Alibaba PuHuiTi" pitchFamily="18" charset="-122"/>
                <a:cs typeface="Alibaba PuHuiTi" pitchFamily="18" charset="-122"/>
              </a:rPr>
              <a:t>:</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O(n</a:t>
            </a:r>
            <a:r>
              <a:rPr kumimoji="1" lang="en-US" altLang="zh-CN" sz="1400" baseline="30000" dirty="0">
                <a:solidFill>
                  <a:srgbClr val="FF0000"/>
                </a:solidFill>
                <a:latin typeface="Alibaba PuHuiTi" pitchFamily="18" charset="-122"/>
                <a:ea typeface="Alibaba PuHuiTi" pitchFamily="18" charset="-122"/>
                <a:cs typeface="Alibaba PuHuiTi" pitchFamily="18" charset="-122"/>
              </a:rPr>
              <a:t>2</a:t>
            </a:r>
            <a:r>
              <a:rPr kumimoji="1" lang="en-US" altLang="zh-CN" sz="1400" dirty="0">
                <a:solidFill>
                  <a:srgbClr val="FF0000"/>
                </a:solidFill>
                <a:latin typeface="Alibaba PuHuiTi" pitchFamily="18" charset="-122"/>
                <a:ea typeface="Alibaba PuHuiTi" pitchFamily="18" charset="-122"/>
                <a:cs typeface="Alibaba PuHuiTi" pitchFamily="18" charset="-122"/>
              </a:rPr>
              <a:t>)</a:t>
            </a:r>
          </a:p>
        </p:txBody>
      </p:sp>
      <p:sp>
        <p:nvSpPr>
          <p:cNvPr id="5" name="文本框 4">
            <a:extLst>
              <a:ext uri="{FF2B5EF4-FFF2-40B4-BE49-F238E27FC236}">
                <a16:creationId xmlns:a16="http://schemas.microsoft.com/office/drawing/2014/main" id="{12D0ED9B-48AE-5194-5E67-E28FF459B145}"/>
              </a:ext>
            </a:extLst>
          </p:cNvPr>
          <p:cNvSpPr txBox="1"/>
          <p:nvPr/>
        </p:nvSpPr>
        <p:spPr>
          <a:xfrm>
            <a:off x="5004048" y="1245401"/>
            <a:ext cx="3603872" cy="1169551"/>
          </a:xfrm>
          <a:prstGeom prst="rect">
            <a:avLst/>
          </a:prstGeom>
          <a:noFill/>
        </p:spPr>
        <p:txBody>
          <a:bodyPr wrap="none" rtlCol="0">
            <a:spAutoFit/>
          </a:bodyPr>
          <a:lstStyle/>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比如：</a:t>
            </a:r>
            <a:r>
              <a:rPr kumimoji="1" lang="en-US" altLang="zh-CN" sz="1400" dirty="0">
                <a:solidFill>
                  <a:srgbClr val="FF0000"/>
                </a:solidFill>
                <a:latin typeface="Alibaba PuHuiTi" pitchFamily="18" charset="-122"/>
                <a:ea typeface="Alibaba PuHuiTi" pitchFamily="18" charset="-122"/>
                <a:cs typeface="Alibaba PuHuiTi" pitchFamily="18" charset="-122"/>
              </a:rPr>
              <a:t>5</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4</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3</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2</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1</a:t>
            </a:r>
            <a:r>
              <a:rPr kumimoji="1" lang="zh-CN" altLang="en-US" sz="1400" dirty="0">
                <a:solidFill>
                  <a:srgbClr val="FF0000"/>
                </a:solidFill>
                <a:latin typeface="Alibaba PuHuiTi" pitchFamily="18" charset="-122"/>
                <a:ea typeface="Alibaba PuHuiTi" pitchFamily="18" charset="-122"/>
                <a:cs typeface="Alibaba PuHuiTi" pitchFamily="18" charset="-122"/>
              </a:rPr>
              <a:t> 从小到大排序</a:t>
            </a:r>
            <a:endParaRPr kumimoji="1" lang="en-US" altLang="zh-CN" sz="1400" dirty="0">
              <a:solidFill>
                <a:srgbClr val="FF0000"/>
              </a:solidFill>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第</a:t>
            </a: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轮界限值是</a:t>
            </a:r>
            <a:r>
              <a:rPr kumimoji="1" lang="en-US" altLang="zh-CN" sz="1400" dirty="0">
                <a:latin typeface="Alibaba PuHuiTi" pitchFamily="18" charset="-122"/>
                <a:ea typeface="Alibaba PuHuiTi" pitchFamily="18" charset="-122"/>
                <a:cs typeface="Alibaba PuHuiTi" pitchFamily="18" charset="-122"/>
              </a:rPr>
              <a:t>5</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4</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3</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 需要放在</a:t>
            </a:r>
            <a:r>
              <a:rPr kumimoji="1" lang="en-US" altLang="zh-CN" sz="1400" dirty="0">
                <a:latin typeface="Alibaba PuHuiTi" pitchFamily="18" charset="-122"/>
                <a:ea typeface="Alibaba PuHuiTi" pitchFamily="18" charset="-122"/>
                <a:cs typeface="Alibaba PuHuiTi" pitchFamily="18" charset="-122"/>
              </a:rPr>
              <a:t>5</a:t>
            </a:r>
            <a:r>
              <a:rPr kumimoji="1" lang="zh-CN" altLang="en-US" sz="1400" dirty="0">
                <a:latin typeface="Alibaba PuHuiTi" pitchFamily="18" charset="-122"/>
                <a:ea typeface="Alibaba PuHuiTi" pitchFamily="18" charset="-122"/>
                <a:cs typeface="Alibaba PuHuiTi" pitchFamily="18" charset="-122"/>
              </a:rPr>
              <a:t>的左边</a:t>
            </a:r>
            <a:endParaRPr kumimoji="1" lang="en-US" altLang="zh-CN" sz="1400" dirty="0">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第</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轮界限值是</a:t>
            </a:r>
            <a:r>
              <a:rPr kumimoji="1" lang="en-US" altLang="zh-CN" sz="1400" dirty="0">
                <a:latin typeface="Alibaba PuHuiTi" pitchFamily="18" charset="-122"/>
                <a:ea typeface="Alibaba PuHuiTi" pitchFamily="18" charset="-122"/>
                <a:cs typeface="Alibaba PuHuiTi" pitchFamily="18" charset="-122"/>
              </a:rPr>
              <a:t>4</a:t>
            </a:r>
            <a:r>
              <a:rPr kumimoji="1" lang="zh-CN" altLang="en-US" sz="1400" dirty="0">
                <a:latin typeface="Alibaba PuHuiTi" pitchFamily="18" charset="-122"/>
                <a:ea typeface="Alibaba PuHuiTi" pitchFamily="18" charset="-122"/>
                <a:cs typeface="Alibaba PuHuiTi" pitchFamily="18" charset="-122"/>
              </a:rPr>
              <a:t>；</a:t>
            </a:r>
            <a:r>
              <a:rPr kumimoji="1" lang="en-US" altLang="zh-CN" sz="1400" dirty="0">
                <a:latin typeface="Alibaba PuHuiTi" pitchFamily="18" charset="-122"/>
                <a:ea typeface="Alibaba PuHuiTi" pitchFamily="18" charset="-122"/>
                <a:cs typeface="Alibaba PuHuiTi" pitchFamily="18" charset="-122"/>
              </a:rPr>
              <a:t>3</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需要放在</a:t>
            </a:r>
            <a:r>
              <a:rPr kumimoji="1" lang="en-US" altLang="zh-CN" sz="1400" dirty="0">
                <a:latin typeface="Alibaba PuHuiTi" pitchFamily="18" charset="-122"/>
                <a:ea typeface="Alibaba PuHuiTi" pitchFamily="18" charset="-122"/>
                <a:cs typeface="Alibaba PuHuiTi" pitchFamily="18" charset="-122"/>
              </a:rPr>
              <a:t>4</a:t>
            </a:r>
            <a:r>
              <a:rPr kumimoji="1" lang="zh-CN" altLang="en-US" sz="1400" dirty="0">
                <a:latin typeface="Alibaba PuHuiTi" pitchFamily="18" charset="-122"/>
                <a:ea typeface="Alibaba PuHuiTi" pitchFamily="18" charset="-122"/>
                <a:cs typeface="Alibaba PuHuiTi" pitchFamily="18" charset="-122"/>
              </a:rPr>
              <a:t>的左边</a:t>
            </a:r>
            <a:endParaRPr kumimoji="1" lang="en-US" altLang="zh-CN" sz="1400" dirty="0">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第</a:t>
            </a:r>
            <a:r>
              <a:rPr kumimoji="1" lang="en-US" altLang="zh-CN" sz="1400" dirty="0">
                <a:latin typeface="Alibaba PuHuiTi" pitchFamily="18" charset="-122"/>
                <a:ea typeface="Alibaba PuHuiTi" pitchFamily="18" charset="-122"/>
                <a:cs typeface="Alibaba PuHuiTi" pitchFamily="18" charset="-122"/>
              </a:rPr>
              <a:t>3</a:t>
            </a:r>
            <a:r>
              <a:rPr kumimoji="1" lang="zh-CN" altLang="en-US" sz="1400" dirty="0">
                <a:latin typeface="Alibaba PuHuiTi" pitchFamily="18" charset="-122"/>
                <a:ea typeface="Alibaba PuHuiTi" pitchFamily="18" charset="-122"/>
                <a:cs typeface="Alibaba PuHuiTi" pitchFamily="18" charset="-122"/>
              </a:rPr>
              <a:t>轮界限值是</a:t>
            </a:r>
            <a:r>
              <a:rPr kumimoji="1" lang="en-US" altLang="zh-CN" sz="1400" dirty="0">
                <a:latin typeface="Alibaba PuHuiTi" pitchFamily="18" charset="-122"/>
                <a:ea typeface="Alibaba PuHuiTi" pitchFamily="18" charset="-122"/>
                <a:cs typeface="Alibaba PuHuiTi" pitchFamily="18" charset="-122"/>
              </a:rPr>
              <a:t>3</a:t>
            </a:r>
            <a:r>
              <a:rPr kumimoji="1" lang="zh-CN" altLang="en-US" sz="1400" dirty="0">
                <a:latin typeface="Alibaba PuHuiTi" pitchFamily="18" charset="-122"/>
                <a:ea typeface="Alibaba PuHuiTi" pitchFamily="18" charset="-122"/>
                <a:cs typeface="Alibaba PuHuiTi" pitchFamily="18" charset="-122"/>
              </a:rPr>
              <a:t>；</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 需要放在</a:t>
            </a:r>
            <a:r>
              <a:rPr kumimoji="1" lang="en-US" altLang="zh-CN" sz="1400" dirty="0">
                <a:latin typeface="Alibaba PuHuiTi" pitchFamily="18" charset="-122"/>
                <a:ea typeface="Alibaba PuHuiTi" pitchFamily="18" charset="-122"/>
                <a:cs typeface="Alibaba PuHuiTi" pitchFamily="18" charset="-122"/>
              </a:rPr>
              <a:t>3</a:t>
            </a:r>
            <a:r>
              <a:rPr kumimoji="1" lang="zh-CN" altLang="en-US" sz="1400" dirty="0">
                <a:latin typeface="Alibaba PuHuiTi" pitchFamily="18" charset="-122"/>
                <a:ea typeface="Alibaba PuHuiTi" pitchFamily="18" charset="-122"/>
                <a:cs typeface="Alibaba PuHuiTi" pitchFamily="18" charset="-122"/>
              </a:rPr>
              <a:t>的左边</a:t>
            </a:r>
            <a:endParaRPr kumimoji="1" lang="en-US" altLang="zh-CN" sz="1400" dirty="0">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第</a:t>
            </a:r>
            <a:r>
              <a:rPr kumimoji="1" lang="en-US" altLang="zh-CN" sz="1400" dirty="0">
                <a:latin typeface="Alibaba PuHuiTi" pitchFamily="18" charset="-122"/>
                <a:ea typeface="Alibaba PuHuiTi" pitchFamily="18" charset="-122"/>
                <a:cs typeface="Alibaba PuHuiTi" pitchFamily="18" charset="-122"/>
              </a:rPr>
              <a:t>4</a:t>
            </a:r>
            <a:r>
              <a:rPr kumimoji="1" lang="zh-CN" altLang="en-US" sz="1400" dirty="0">
                <a:latin typeface="Alibaba PuHuiTi" pitchFamily="18" charset="-122"/>
                <a:ea typeface="Alibaba PuHuiTi" pitchFamily="18" charset="-122"/>
                <a:cs typeface="Alibaba PuHuiTi" pitchFamily="18" charset="-122"/>
              </a:rPr>
              <a:t>轮界限值是</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 需要放在</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的左边</a:t>
            </a:r>
            <a:endParaRPr kumimoji="1" lang="en-US" altLang="zh-CN" sz="1400"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快速排序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最优时间复杂度</a:t>
            </a:r>
          </a:p>
        </p:txBody>
      </p:sp>
      <p:sp>
        <p:nvSpPr>
          <p:cNvPr id="3" name="矩形 2"/>
          <p:cNvSpPr/>
          <p:nvPr/>
        </p:nvSpPr>
        <p:spPr>
          <a:xfrm>
            <a:off x="1355425" y="1365963"/>
            <a:ext cx="4320480" cy="43204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25" name="矩形 24"/>
          <p:cNvSpPr/>
          <p:nvPr/>
        </p:nvSpPr>
        <p:spPr>
          <a:xfrm>
            <a:off x="1355425" y="1934899"/>
            <a:ext cx="4320480" cy="43204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cxnSp>
        <p:nvCxnSpPr>
          <p:cNvPr id="5" name="直线连接符 4"/>
          <p:cNvCxnSpPr>
            <a:stCxn id="25" idx="0"/>
          </p:cNvCxnSpPr>
          <p:nvPr/>
        </p:nvCxnSpPr>
        <p:spPr>
          <a:xfrm>
            <a:off x="3515665" y="1934899"/>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355425" y="2499742"/>
            <a:ext cx="4320480" cy="43204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cxnSp>
        <p:nvCxnSpPr>
          <p:cNvPr id="35" name="直线连接符 34"/>
          <p:cNvCxnSpPr>
            <a:stCxn id="34" idx="0"/>
          </p:cNvCxnSpPr>
          <p:nvPr/>
        </p:nvCxnSpPr>
        <p:spPr>
          <a:xfrm>
            <a:off x="3515665" y="2499742"/>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55425" y="3060492"/>
            <a:ext cx="4320480" cy="43204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cxnSp>
        <p:nvCxnSpPr>
          <p:cNvPr id="38" name="直线连接符 37"/>
          <p:cNvCxnSpPr/>
          <p:nvPr/>
        </p:nvCxnSpPr>
        <p:spPr>
          <a:xfrm>
            <a:off x="3515665" y="3060492"/>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a:off x="2435545" y="2499741"/>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nvCxnSpPr>
        <p:spPr>
          <a:xfrm>
            <a:off x="4739801" y="2499740"/>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线连接符 41"/>
          <p:cNvCxnSpPr/>
          <p:nvPr/>
        </p:nvCxnSpPr>
        <p:spPr>
          <a:xfrm>
            <a:off x="2435545" y="3060491"/>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线连接符 43"/>
          <p:cNvCxnSpPr/>
          <p:nvPr/>
        </p:nvCxnSpPr>
        <p:spPr>
          <a:xfrm>
            <a:off x="4736304" y="3060491"/>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线连接符 59"/>
          <p:cNvCxnSpPr/>
          <p:nvPr/>
        </p:nvCxnSpPr>
        <p:spPr>
          <a:xfrm>
            <a:off x="1859481" y="3046115"/>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线连接符 60"/>
          <p:cNvCxnSpPr/>
          <p:nvPr/>
        </p:nvCxnSpPr>
        <p:spPr>
          <a:xfrm>
            <a:off x="3011609" y="3060491"/>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线连接符 61"/>
          <p:cNvCxnSpPr/>
          <p:nvPr/>
        </p:nvCxnSpPr>
        <p:spPr>
          <a:xfrm>
            <a:off x="4163737" y="3060491"/>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线连接符 62"/>
          <p:cNvCxnSpPr/>
          <p:nvPr/>
        </p:nvCxnSpPr>
        <p:spPr>
          <a:xfrm>
            <a:off x="5243857" y="3060490"/>
            <a:ext cx="0" cy="4279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47022" y="1449958"/>
            <a:ext cx="27924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Alibaba PuHuiTi" pitchFamily="18" charset="-122"/>
                <a:ea typeface="Alibaba PuHuiTi" pitchFamily="18" charset="-122"/>
                <a:cs typeface="Alibaba PuHuiTi" pitchFamily="18" charset="-122"/>
              </a:rPr>
              <a:t>n</a:t>
            </a:r>
            <a:endParaRPr kumimoji="1" lang="zh-CN" altLang="en-US" sz="1200" dirty="0">
              <a:latin typeface="Alibaba PuHuiTi" pitchFamily="18" charset="-122"/>
              <a:ea typeface="Alibaba PuHuiTi" pitchFamily="18" charset="-122"/>
              <a:cs typeface="Alibaba PuHuiTi" pitchFamily="18" charset="-122"/>
            </a:endParaRPr>
          </a:p>
        </p:txBody>
      </p:sp>
      <p:sp>
        <p:nvSpPr>
          <p:cNvPr id="7" name="文本框 6"/>
          <p:cNvSpPr txBox="1"/>
          <p:nvPr/>
        </p:nvSpPr>
        <p:spPr>
          <a:xfrm>
            <a:off x="539552" y="2010376"/>
            <a:ext cx="444352"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Alibaba PuHuiTi" pitchFamily="18" charset="-122"/>
                <a:ea typeface="Alibaba PuHuiTi" pitchFamily="18" charset="-122"/>
                <a:cs typeface="Alibaba PuHuiTi" pitchFamily="18" charset="-122"/>
              </a:rPr>
              <a:t>n/2</a:t>
            </a:r>
            <a:endParaRPr kumimoji="1" lang="zh-CN" altLang="en-US" sz="1200" dirty="0">
              <a:latin typeface="Alibaba PuHuiTi" pitchFamily="18" charset="-122"/>
              <a:ea typeface="Alibaba PuHuiTi" pitchFamily="18" charset="-122"/>
              <a:cs typeface="Alibaba PuHuiTi" pitchFamily="18" charset="-122"/>
            </a:endParaRPr>
          </a:p>
        </p:txBody>
      </p:sp>
      <p:sp>
        <p:nvSpPr>
          <p:cNvPr id="64" name="文本框 63"/>
          <p:cNvSpPr txBox="1"/>
          <p:nvPr/>
        </p:nvSpPr>
        <p:spPr>
          <a:xfrm>
            <a:off x="547022" y="2570794"/>
            <a:ext cx="609462"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Alibaba PuHuiTi" pitchFamily="18" charset="-122"/>
                <a:ea typeface="Alibaba PuHuiTi" pitchFamily="18" charset="-122"/>
                <a:cs typeface="Alibaba PuHuiTi" pitchFamily="18" charset="-122"/>
              </a:rPr>
              <a:t>n/2/2</a:t>
            </a:r>
            <a:endParaRPr kumimoji="1" lang="zh-CN" altLang="en-US" sz="1200" dirty="0">
              <a:latin typeface="Alibaba PuHuiTi" pitchFamily="18" charset="-122"/>
              <a:ea typeface="Alibaba PuHuiTi" pitchFamily="18" charset="-122"/>
              <a:cs typeface="Alibaba PuHuiTi" pitchFamily="18" charset="-122"/>
            </a:endParaRPr>
          </a:p>
        </p:txBody>
      </p:sp>
      <p:sp>
        <p:nvSpPr>
          <p:cNvPr id="8" name="矩形 7"/>
          <p:cNvSpPr/>
          <p:nvPr/>
        </p:nvSpPr>
        <p:spPr>
          <a:xfrm>
            <a:off x="1355425" y="1365963"/>
            <a:ext cx="504056" cy="432048"/>
          </a:xfrm>
          <a:prstGeom prst="rect">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65" name="文本框 64"/>
          <p:cNvSpPr txBox="1"/>
          <p:nvPr/>
        </p:nvSpPr>
        <p:spPr>
          <a:xfrm>
            <a:off x="547022" y="3164408"/>
            <a:ext cx="774571"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Alibaba PuHuiTi" pitchFamily="18" charset="-122"/>
                <a:ea typeface="Alibaba PuHuiTi" pitchFamily="18" charset="-122"/>
                <a:cs typeface="Alibaba PuHuiTi" pitchFamily="18" charset="-122"/>
              </a:rPr>
              <a:t>n/2/2/2</a:t>
            </a:r>
            <a:endParaRPr kumimoji="1" lang="zh-CN" altLang="en-US" sz="1200" dirty="0">
              <a:latin typeface="Alibaba PuHuiTi" pitchFamily="18" charset="-122"/>
              <a:ea typeface="Alibaba PuHuiTi" pitchFamily="18" charset="-122"/>
              <a:cs typeface="Alibaba PuHuiTi" pitchFamily="18" charset="-122"/>
            </a:endParaRPr>
          </a:p>
        </p:txBody>
      </p:sp>
      <mc:AlternateContent xmlns:mc="http://schemas.openxmlformats.org/markup-compatibility/2006" xmlns:a14="http://schemas.microsoft.com/office/drawing/2010/main">
        <mc:Choice Requires="a14">
          <p:sp>
            <p:nvSpPr>
              <p:cNvPr id="66" name="文本框 65"/>
              <p:cNvSpPr txBox="1"/>
              <p:nvPr/>
            </p:nvSpPr>
            <p:spPr>
              <a:xfrm>
                <a:off x="2123728" y="4028459"/>
                <a:ext cx="4652236" cy="830997"/>
              </a:xfrm>
              <a:prstGeom prst="rect">
                <a:avLst/>
              </a:prstGeom>
              <a:noFill/>
            </p:spPr>
            <p:txBody>
              <a:bodyPr wrap="none" rtlCol="0">
                <a:spAutoFit/>
              </a:bodyPr>
              <a:lstStyle/>
              <a:p>
                <a:pPr algn="l" fontAlgn="auto">
                  <a:spcBef>
                    <a:spcPts val="0"/>
                  </a:spcBef>
                  <a:spcAft>
                    <a:spcPts val="0"/>
                  </a:spcAft>
                </a:pPr>
                <a:r>
                  <a:rPr kumimoji="1" lang="en-US" altLang="zh-CN" sz="1200" dirty="0">
                    <a:latin typeface="Alibaba PuHuiTi" pitchFamily="18" charset="-122"/>
                    <a:ea typeface="Alibaba PuHuiTi" pitchFamily="18" charset="-122"/>
                    <a:cs typeface="Alibaba PuHuiTi" pitchFamily="18" charset="-122"/>
                  </a:rPr>
                  <a:t>n/2/2/2...</a:t>
                </a:r>
                <a:r>
                  <a:rPr kumimoji="1" lang="zh-CN" altLang="en-US" sz="1200" dirty="0">
                    <a:latin typeface="Alibaba PuHuiTi" pitchFamily="18" charset="-122"/>
                    <a:ea typeface="Alibaba PuHuiTi" pitchFamily="18" charset="-122"/>
                    <a:cs typeface="Alibaba PuHuiTi" pitchFamily="18" charset="-122"/>
                  </a:rPr>
                  <a:t>  </a:t>
                </a:r>
                <a:r>
                  <a:rPr kumimoji="1" lang="en-US" altLang="zh-CN" sz="1200" dirty="0">
                    <a:latin typeface="Alibaba PuHuiTi" pitchFamily="18" charset="-122"/>
                    <a:ea typeface="Alibaba PuHuiTi" pitchFamily="18" charset="-122"/>
                    <a:cs typeface="Alibaba PuHuiTi" pitchFamily="18" charset="-122"/>
                  </a:rPr>
                  <a:t>=</a:t>
                </a:r>
                <a:r>
                  <a:rPr kumimoji="1" lang="zh-CN" altLang="en-US" sz="1200" dirty="0">
                    <a:latin typeface="Alibaba PuHuiTi" pitchFamily="18" charset="-122"/>
                    <a:ea typeface="Alibaba PuHuiTi" pitchFamily="18" charset="-122"/>
                    <a:cs typeface="Alibaba PuHuiTi" pitchFamily="18" charset="-122"/>
                  </a:rPr>
                  <a:t> </a:t>
                </a:r>
                <a:r>
                  <a:rPr kumimoji="1" lang="en-US" altLang="zh-CN" sz="1200" dirty="0">
                    <a:latin typeface="Alibaba PuHuiTi" pitchFamily="18" charset="-122"/>
                    <a:ea typeface="Alibaba PuHuiTi" pitchFamily="18" charset="-122"/>
                    <a:cs typeface="Alibaba PuHuiTi" pitchFamily="18" charset="-122"/>
                  </a:rPr>
                  <a:t>1</a:t>
                </a:r>
                <a:r>
                  <a:rPr kumimoji="1" lang="zh-CN" altLang="en-US" sz="1200" dirty="0">
                    <a:latin typeface="Alibaba PuHuiTi" pitchFamily="18" charset="-122"/>
                    <a:ea typeface="Alibaba PuHuiTi" pitchFamily="18" charset="-122"/>
                    <a:cs typeface="Alibaba PuHuiTi" pitchFamily="18" charset="-122"/>
                  </a:rPr>
                  <a:t>  </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  </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1</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2</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2</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2</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 </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 </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n</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  </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  </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2</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的多少次方为</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n</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 </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a:t>
                </a:r>
                <a:r>
                  <a:rPr kumimoji="1" lang="zh-CN" altLang="en-US" sz="1200" dirty="0">
                    <a:latin typeface="Alibaba PuHuiTi" pitchFamily="18" charset="-122"/>
                    <a:ea typeface="Alibaba PuHuiTi" pitchFamily="18" charset="-122"/>
                    <a:cs typeface="Alibaba PuHuiTi" pitchFamily="18" charset="-122"/>
                    <a:sym typeface="Wingdings" panose="05000000000000000000" pitchFamily="2" charset="2"/>
                  </a:rPr>
                  <a:t> </a:t>
                </a:r>
                <a:r>
                  <a:rPr kumimoji="1" lang="en-US" altLang="zh-CN" sz="1200" dirty="0">
                    <a:latin typeface="Alibaba PuHuiTi" pitchFamily="18" charset="-122"/>
                    <a:ea typeface="Alibaba PuHuiTi" pitchFamily="18" charset="-122"/>
                    <a:cs typeface="Alibaba PuHuiTi" pitchFamily="18" charset="-122"/>
                    <a:sym typeface="Wingdings" panose="05000000000000000000" pitchFamily="2" charset="2"/>
                  </a:rPr>
                  <a:t>log</a:t>
                </a:r>
                <a:r>
                  <a:rPr kumimoji="1" lang="en-US" altLang="zh-CN" sz="1200" baseline="-25000" dirty="0">
                    <a:latin typeface="Alibaba PuHuiTi" pitchFamily="18" charset="-122"/>
                    <a:ea typeface="Alibaba PuHuiTi" pitchFamily="18" charset="-122"/>
                    <a:cs typeface="Alibaba PuHuiTi" pitchFamily="18" charset="-122"/>
                    <a:sym typeface="Wingdings" panose="05000000000000000000" pitchFamily="2" charset="2"/>
                  </a:rPr>
                  <a:t>2</a:t>
                </a:r>
                <a:r>
                  <a:rPr kumimoji="1" lang="en-US" altLang="zh-CN" sz="1200" baseline="30000" dirty="0">
                    <a:latin typeface="Alibaba PuHuiTi" pitchFamily="18" charset="-122"/>
                    <a:ea typeface="Alibaba PuHuiTi" pitchFamily="18" charset="-122"/>
                    <a:cs typeface="Alibaba PuHuiTi" pitchFamily="18" charset="-122"/>
                    <a:sym typeface="Wingdings" panose="05000000000000000000" pitchFamily="2" charset="2"/>
                  </a:rPr>
                  <a:t>n</a:t>
                </a:r>
                <a:endParaRPr kumimoji="1" lang="en-US" altLang="zh-CN" sz="1200" dirty="0">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层数代表排序的轮数 </a:t>
                </a:r>
                <a:r>
                  <a:rPr kumimoji="1" lang="en-US" altLang="zh-CN" sz="1200" dirty="0">
                    <a:solidFill>
                      <a:srgbClr val="FF0000"/>
                    </a:solidFill>
                    <a:latin typeface="Alibaba PuHuiTi" pitchFamily="18" charset="-122"/>
                    <a:ea typeface="Alibaba PuHuiTi" pitchFamily="18" charset="-122"/>
                    <a:cs typeface="Alibaba PuHuiTi" pitchFamily="18" charset="-122"/>
                  </a:rPr>
                  <a:t>:</a:t>
                </a:r>
                <a:r>
                  <a:rPr kumimoji="1" lang="zh-CN" altLang="en-US" sz="1200" dirty="0">
                    <a:solidFill>
                      <a:srgbClr val="FF0000"/>
                    </a:solidFill>
                    <a:latin typeface="Alibaba PuHuiTi" pitchFamily="18" charset="-122"/>
                    <a:ea typeface="Alibaba PuHuiTi" pitchFamily="18" charset="-122"/>
                    <a:cs typeface="Alibaba PuHuiTi" pitchFamily="18" charset="-122"/>
                  </a:rPr>
                  <a:t> </a:t>
                </a:r>
                <a14:m>
                  <m:oMath xmlns:m="http://schemas.openxmlformats.org/officeDocument/2006/math">
                    <m:func>
                      <m:funcPr>
                        <m:ctrlPr>
                          <a:rPr kumimoji="1" lang="en-US" altLang="zh-CN" sz="1200" i="1" smtClean="0">
                            <a:solidFill>
                              <a:srgbClr val="FF0000"/>
                            </a:solidFill>
                            <a:latin typeface="Cambria Math" panose="02040503050406030204" pitchFamily="18" charset="0"/>
                            <a:ea typeface="Alibaba PuHuiTi" pitchFamily="18" charset="-122"/>
                            <a:cs typeface="Alibaba PuHuiTi" pitchFamily="18" charset="-122"/>
                          </a:rPr>
                        </m:ctrlPr>
                      </m:funcPr>
                      <m:fName>
                        <m:r>
                          <m:rPr>
                            <m:sty m:val="p"/>
                          </m:rPr>
                          <a:rPr kumimoji="1" lang="en-US" altLang="zh-CN" sz="1200" i="0" smtClean="0">
                            <a:solidFill>
                              <a:srgbClr val="FF0000"/>
                            </a:solidFill>
                            <a:latin typeface="Cambria Math" panose="02040503050406030204" pitchFamily="18" charset="0"/>
                            <a:ea typeface="Alibaba PuHuiTi" pitchFamily="18" charset="-122"/>
                            <a:cs typeface="Alibaba PuHuiTi" pitchFamily="18" charset="-122"/>
                          </a:rPr>
                          <m:t>log</m:t>
                        </m:r>
                      </m:fName>
                      <m:e>
                        <m:r>
                          <m:rPr>
                            <m:sty m:val="p"/>
                          </m:rPr>
                          <a:rPr kumimoji="1" lang="en-US" altLang="zh-CN" sz="1200" i="1">
                            <a:solidFill>
                              <a:srgbClr val="FF0000"/>
                            </a:solidFill>
                            <a:latin typeface="Cambria Math" panose="02040503050406030204" pitchFamily="18" charset="0"/>
                            <a:ea typeface="Alibaba PuHuiTi" pitchFamily="18" charset="-122"/>
                            <a:cs typeface="Alibaba PuHuiTi" pitchFamily="18" charset="-122"/>
                          </a:rPr>
                          <m:t>n</m:t>
                        </m:r>
                      </m:e>
                    </m:func>
                  </m:oMath>
                </a14:m>
                <a:endParaRPr kumimoji="1" lang="en-US" altLang="zh-CN" sz="1200" baseline="-25000" dirty="0">
                  <a:solidFill>
                    <a:srgbClr val="FF0000"/>
                  </a:solidFill>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每一轮比较</a:t>
                </a:r>
                <a:r>
                  <a:rPr kumimoji="1" lang="en-US" altLang="zh-CN" sz="1200" dirty="0">
                    <a:solidFill>
                      <a:srgbClr val="FF0000"/>
                    </a:solidFill>
                    <a:latin typeface="Alibaba PuHuiTi" pitchFamily="18" charset="-122"/>
                    <a:ea typeface="Alibaba PuHuiTi" pitchFamily="18" charset="-122"/>
                    <a:cs typeface="Alibaba PuHuiTi" pitchFamily="18" charset="-122"/>
                  </a:rPr>
                  <a:t>n</a:t>
                </a:r>
                <a:r>
                  <a:rPr kumimoji="1" lang="zh-CN" altLang="en-US" sz="1200" dirty="0">
                    <a:solidFill>
                      <a:srgbClr val="FF0000"/>
                    </a:solidFill>
                    <a:latin typeface="Alibaba PuHuiTi" pitchFamily="18" charset="-122"/>
                    <a:ea typeface="Alibaba PuHuiTi" pitchFamily="18" charset="-122"/>
                    <a:cs typeface="Alibaba PuHuiTi" pitchFamily="18" charset="-122"/>
                  </a:rPr>
                  <a:t>次</a:t>
                </a:r>
                <a:endParaRPr kumimoji="1" lang="en-US" altLang="zh-CN" sz="1200" dirty="0">
                  <a:solidFill>
                    <a:srgbClr val="FF0000"/>
                  </a:solidFill>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最优时间复杂度</a:t>
                </a:r>
                <a:r>
                  <a:rPr kumimoji="1" lang="en-US" altLang="zh-CN" sz="1200" dirty="0">
                    <a:solidFill>
                      <a:srgbClr val="FF0000"/>
                    </a:solidFill>
                    <a:latin typeface="Alibaba PuHuiTi" pitchFamily="18" charset="-122"/>
                    <a:ea typeface="Alibaba PuHuiTi" pitchFamily="18" charset="-122"/>
                    <a:cs typeface="Alibaba PuHuiTi" pitchFamily="18" charset="-122"/>
                  </a:rPr>
                  <a:t>:</a:t>
                </a:r>
                <a:r>
                  <a:rPr kumimoji="1" lang="zh-CN" altLang="en-US" sz="1200" dirty="0">
                    <a:solidFill>
                      <a:srgbClr val="FF0000"/>
                    </a:solidFill>
                    <a:latin typeface="Alibaba PuHuiTi" pitchFamily="18" charset="-122"/>
                    <a:ea typeface="Alibaba PuHuiTi" pitchFamily="18" charset="-122"/>
                    <a:cs typeface="Alibaba PuHuiTi" pitchFamily="18" charset="-122"/>
                  </a:rPr>
                  <a:t> </a:t>
                </a:r>
                <a:r>
                  <a:rPr kumimoji="1" lang="en-US" altLang="zh-CN" sz="1200" dirty="0">
                    <a:solidFill>
                      <a:srgbClr val="FF0000"/>
                    </a:solidFill>
                    <a:latin typeface="Alibaba PuHuiTi" pitchFamily="18" charset="-122"/>
                    <a:ea typeface="Alibaba PuHuiTi" pitchFamily="18" charset="-122"/>
                    <a:cs typeface="Alibaba PuHuiTi" pitchFamily="18" charset="-122"/>
                  </a:rPr>
                  <a:t>O(n</a:t>
                </a:r>
                <a:r>
                  <a:rPr kumimoji="1" lang="en-US" altLang="zh-CN" sz="1200" dirty="0">
                    <a:solidFill>
                      <a:srgbClr val="FF0000"/>
                    </a:solidFill>
                    <a:ea typeface="Alibaba PuHuiTi" pitchFamily="18" charset="-122"/>
                    <a:cs typeface="Alibaba PuHuiTi" pitchFamily="18" charset="-122"/>
                  </a:rPr>
                  <a:t> </a:t>
                </a:r>
                <a14:m>
                  <m:oMath xmlns:m="http://schemas.openxmlformats.org/officeDocument/2006/math">
                    <m:func>
                      <m:funcPr>
                        <m:ctrlPr>
                          <a:rPr kumimoji="1" lang="en-US" altLang="zh-CN" sz="1200" i="1" smtClean="0">
                            <a:solidFill>
                              <a:srgbClr val="FF0000"/>
                            </a:solidFill>
                            <a:latin typeface="Cambria Math" panose="02040503050406030204" pitchFamily="18" charset="0"/>
                            <a:ea typeface="Alibaba PuHuiTi" pitchFamily="18" charset="-122"/>
                            <a:cs typeface="Alibaba PuHuiTi" pitchFamily="18" charset="-122"/>
                          </a:rPr>
                        </m:ctrlPr>
                      </m:funcPr>
                      <m:fName>
                        <m:r>
                          <m:rPr>
                            <m:sty m:val="p"/>
                          </m:rPr>
                          <a:rPr kumimoji="1" lang="en-US" altLang="zh-CN" sz="1200" i="0" smtClean="0">
                            <a:solidFill>
                              <a:srgbClr val="FF0000"/>
                            </a:solidFill>
                            <a:latin typeface="Cambria Math" panose="02040503050406030204" pitchFamily="18" charset="0"/>
                            <a:ea typeface="Alibaba PuHuiTi" pitchFamily="18" charset="-122"/>
                            <a:cs typeface="Alibaba PuHuiTi" pitchFamily="18" charset="-122"/>
                          </a:rPr>
                          <m:t>log</m:t>
                        </m:r>
                      </m:fName>
                      <m:e>
                        <m:r>
                          <m:rPr>
                            <m:sty m:val="p"/>
                          </m:rPr>
                          <a:rPr kumimoji="1" lang="en-US" altLang="zh-CN" sz="1200" i="1">
                            <a:solidFill>
                              <a:srgbClr val="FF0000"/>
                            </a:solidFill>
                            <a:latin typeface="Cambria Math" panose="02040503050406030204" pitchFamily="18" charset="0"/>
                            <a:ea typeface="Alibaba PuHuiTi" pitchFamily="18" charset="-122"/>
                            <a:cs typeface="Alibaba PuHuiTi" pitchFamily="18" charset="-122"/>
                          </a:rPr>
                          <m:t>n</m:t>
                        </m:r>
                      </m:e>
                    </m:func>
                  </m:oMath>
                </a14:m>
                <a:r>
                  <a:rPr kumimoji="1" lang="en-US" altLang="zh-CN" sz="1200" dirty="0">
                    <a:solidFill>
                      <a:srgbClr val="FF0000"/>
                    </a:solidFill>
                    <a:latin typeface="Alibaba PuHuiTi" pitchFamily="18" charset="-122"/>
                    <a:ea typeface="Alibaba PuHuiTi" pitchFamily="18" charset="-122"/>
                    <a:cs typeface="Alibaba PuHuiTi" pitchFamily="18" charset="-122"/>
                  </a:rPr>
                  <a:t>)</a:t>
                </a:r>
              </a:p>
            </p:txBody>
          </p:sp>
        </mc:Choice>
        <mc:Fallback xmlns="">
          <p:sp>
            <p:nvSpPr>
              <p:cNvPr id="66" name="文本框 65"/>
              <p:cNvSpPr txBox="1">
                <a:spLocks noRot="1" noChangeAspect="1" noMove="1" noResize="1" noEditPoints="1" noAdjustHandles="1" noChangeArrowheads="1" noChangeShapeType="1" noTextEdit="1"/>
              </p:cNvSpPr>
              <p:nvPr/>
            </p:nvSpPr>
            <p:spPr>
              <a:xfrm>
                <a:off x="2123728" y="4028459"/>
                <a:ext cx="4652236" cy="830997"/>
              </a:xfrm>
              <a:prstGeom prst="rect">
                <a:avLst/>
              </a:prstGeom>
              <a:blipFill>
                <a:blip r:embed="rId3"/>
                <a:stretch>
                  <a:fillRect t="-3030" b="-303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C17595AC-9690-CDDF-B49C-4EA88D26A936}"/>
              </a:ext>
            </a:extLst>
          </p:cNvPr>
          <p:cNvSpPr txBox="1"/>
          <p:nvPr/>
        </p:nvSpPr>
        <p:spPr>
          <a:xfrm>
            <a:off x="5934628" y="1398087"/>
            <a:ext cx="3389898" cy="1708160"/>
          </a:xfrm>
          <a:prstGeom prst="rect">
            <a:avLst/>
          </a:prstGeom>
          <a:noFill/>
        </p:spPr>
        <p:txBody>
          <a:bodyPr wrap="square" rtlCol="0">
            <a:spAutoFit/>
          </a:bodyPr>
          <a:lstStyle/>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比如：</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1</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2</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3</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4</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5</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6</a:t>
            </a:r>
            <a:r>
              <a:rPr kumimoji="1" lang="zh-CN" altLang="en-US" sz="1400" dirty="0">
                <a:solidFill>
                  <a:srgbClr val="FF0000"/>
                </a:solidFill>
                <a:latin typeface="Alibaba PuHuiTi" pitchFamily="18" charset="-122"/>
                <a:ea typeface="Alibaba PuHuiTi" pitchFamily="18" charset="-122"/>
                <a:cs typeface="Alibaba PuHuiTi" pitchFamily="18" charset="-122"/>
              </a:rPr>
              <a:t> </a:t>
            </a:r>
            <a:r>
              <a:rPr kumimoji="1" lang="en-US" altLang="zh-CN" sz="1400" dirty="0">
                <a:solidFill>
                  <a:srgbClr val="FF0000"/>
                </a:solidFill>
                <a:latin typeface="Alibaba PuHuiTi" pitchFamily="18" charset="-122"/>
                <a:ea typeface="Alibaba PuHuiTi" pitchFamily="18" charset="-122"/>
                <a:cs typeface="Alibaba PuHuiTi" pitchFamily="18" charset="-122"/>
              </a:rPr>
              <a:t>7</a:t>
            </a: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第</a:t>
            </a: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轮界限值是</a:t>
            </a:r>
            <a:r>
              <a:rPr kumimoji="1" lang="en-US" altLang="zh-CN" sz="1400" dirty="0">
                <a:latin typeface="Alibaba PuHuiTi" pitchFamily="18" charset="-122"/>
                <a:ea typeface="Alibaba PuHuiTi" pitchFamily="18" charset="-122"/>
                <a:cs typeface="Alibaba PuHuiTi" pitchFamily="18" charset="-122"/>
              </a:rPr>
              <a:t>4</a:t>
            </a:r>
            <a:r>
              <a:rPr kumimoji="1" lang="zh-CN" altLang="en-US" sz="1400" dirty="0">
                <a:latin typeface="Alibaba PuHuiTi" pitchFamily="18" charset="-122"/>
                <a:ea typeface="Alibaba PuHuiTi" pitchFamily="18" charset="-122"/>
                <a:cs typeface="Alibaba PuHuiTi" pitchFamily="18" charset="-122"/>
              </a:rPr>
              <a:t>；</a:t>
            </a:r>
            <a:endParaRPr kumimoji="1" lang="en-US" altLang="zh-CN" sz="1400" dirty="0">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   内部比较：</a:t>
            </a: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和</a:t>
            </a:r>
            <a:r>
              <a:rPr kumimoji="1" lang="en-US" altLang="zh-CN" sz="1400" dirty="0">
                <a:latin typeface="Alibaba PuHuiTi" pitchFamily="18" charset="-122"/>
                <a:ea typeface="Alibaba PuHuiTi" pitchFamily="18" charset="-122"/>
                <a:cs typeface="Alibaba PuHuiTi" pitchFamily="18" charset="-122"/>
              </a:rPr>
              <a:t>4</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和</a:t>
            </a:r>
            <a:r>
              <a:rPr kumimoji="1" lang="en-US" altLang="zh-CN" sz="1400" dirty="0">
                <a:latin typeface="Alibaba PuHuiTi" pitchFamily="18" charset="-122"/>
                <a:ea typeface="Alibaba PuHuiTi" pitchFamily="18" charset="-122"/>
                <a:cs typeface="Alibaba PuHuiTi" pitchFamily="18" charset="-122"/>
              </a:rPr>
              <a:t>4</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..7</a:t>
            </a:r>
            <a:r>
              <a:rPr kumimoji="1" lang="zh-CN" altLang="en-US" sz="1400" dirty="0">
                <a:latin typeface="Alibaba PuHuiTi" pitchFamily="18" charset="-122"/>
                <a:ea typeface="Alibaba PuHuiTi" pitchFamily="18" charset="-122"/>
                <a:cs typeface="Alibaba PuHuiTi" pitchFamily="18" charset="-122"/>
              </a:rPr>
              <a:t>和</a:t>
            </a:r>
            <a:r>
              <a:rPr kumimoji="1" lang="en-US" altLang="zh-CN" sz="1400" dirty="0">
                <a:latin typeface="Alibaba PuHuiTi" pitchFamily="18" charset="-122"/>
                <a:ea typeface="Alibaba PuHuiTi" pitchFamily="18" charset="-122"/>
                <a:cs typeface="Alibaba PuHuiTi" pitchFamily="18" charset="-122"/>
              </a:rPr>
              <a:t>4</a:t>
            </a:r>
          </a:p>
          <a:p>
            <a:pPr algn="l" fontAlgn="auto">
              <a:lnSpc>
                <a:spcPct val="150000"/>
              </a:lnSpc>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第</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轮界限值是</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a:t>
            </a:r>
            <a:r>
              <a:rPr kumimoji="1" lang="en-US" altLang="zh-CN" sz="1400" dirty="0">
                <a:latin typeface="Alibaba PuHuiTi" pitchFamily="18" charset="-122"/>
                <a:ea typeface="Alibaba PuHuiTi" pitchFamily="18" charset="-122"/>
                <a:cs typeface="Alibaba PuHuiTi" pitchFamily="18" charset="-122"/>
              </a:rPr>
              <a:t>6</a:t>
            </a:r>
            <a:r>
              <a:rPr kumimoji="1" lang="zh-CN" altLang="en-US" sz="1400" dirty="0">
                <a:latin typeface="Alibaba PuHuiTi" pitchFamily="18" charset="-122"/>
                <a:ea typeface="Alibaba PuHuiTi" pitchFamily="18" charset="-122"/>
                <a:cs typeface="Alibaba PuHuiTi" pitchFamily="18" charset="-122"/>
              </a:rPr>
              <a:t>；</a:t>
            </a:r>
            <a:endParaRPr kumimoji="1" lang="en-US" altLang="zh-CN" sz="1400" dirty="0">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   内部比较</a:t>
            </a: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和</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3</a:t>
            </a:r>
            <a:r>
              <a:rPr kumimoji="1" lang="zh-CN" altLang="en-US" sz="1400" dirty="0">
                <a:latin typeface="Alibaba PuHuiTi" pitchFamily="18" charset="-122"/>
                <a:ea typeface="Alibaba PuHuiTi" pitchFamily="18" charset="-122"/>
                <a:cs typeface="Alibaba PuHuiTi" pitchFamily="18" charset="-122"/>
              </a:rPr>
              <a:t>和</a:t>
            </a: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5</a:t>
            </a:r>
            <a:r>
              <a:rPr kumimoji="1" lang="zh-CN" altLang="en-US" sz="1400" dirty="0">
                <a:latin typeface="Alibaba PuHuiTi" pitchFamily="18" charset="-122"/>
                <a:ea typeface="Alibaba PuHuiTi" pitchFamily="18" charset="-122"/>
                <a:cs typeface="Alibaba PuHuiTi" pitchFamily="18" charset="-122"/>
              </a:rPr>
              <a:t>和</a:t>
            </a:r>
            <a:r>
              <a:rPr kumimoji="1" lang="en-US" altLang="zh-CN" sz="1400" dirty="0">
                <a:latin typeface="Alibaba PuHuiTi" pitchFamily="18" charset="-122"/>
                <a:ea typeface="Alibaba PuHuiTi" pitchFamily="18" charset="-122"/>
                <a:cs typeface="Alibaba PuHuiTi" pitchFamily="18" charset="-122"/>
              </a:rPr>
              <a:t>6</a:t>
            </a:r>
            <a:r>
              <a:rPr kumimoji="1" lang="zh-CN" altLang="en-US" sz="1400" dirty="0">
                <a:latin typeface="Alibaba PuHuiTi" pitchFamily="18" charset="-122"/>
                <a:ea typeface="Alibaba PuHuiTi" pitchFamily="18" charset="-122"/>
                <a:cs typeface="Alibaba PuHuiTi" pitchFamily="18" charset="-122"/>
              </a:rPr>
              <a:t> </a:t>
            </a:r>
            <a:r>
              <a:rPr kumimoji="1" lang="en-US" altLang="zh-CN" sz="1400" dirty="0">
                <a:latin typeface="Alibaba PuHuiTi" pitchFamily="18" charset="-122"/>
                <a:ea typeface="Alibaba PuHuiTi" pitchFamily="18" charset="-122"/>
                <a:cs typeface="Alibaba PuHuiTi" pitchFamily="18" charset="-122"/>
              </a:rPr>
              <a:t>7</a:t>
            </a:r>
            <a:r>
              <a:rPr kumimoji="1" lang="zh-CN" altLang="en-US" sz="1400" dirty="0">
                <a:latin typeface="Alibaba PuHuiTi" pitchFamily="18" charset="-122"/>
                <a:ea typeface="Alibaba PuHuiTi" pitchFamily="18" charset="-122"/>
                <a:cs typeface="Alibaba PuHuiTi" pitchFamily="18" charset="-122"/>
              </a:rPr>
              <a:t>和</a:t>
            </a:r>
            <a:r>
              <a:rPr kumimoji="1" lang="en-US" altLang="zh-CN" sz="1400" dirty="0">
                <a:latin typeface="Alibaba PuHuiTi" pitchFamily="18" charset="-122"/>
                <a:ea typeface="Alibaba PuHuiTi" pitchFamily="18" charset="-122"/>
                <a:cs typeface="Alibaba PuHuiTi" pitchFamily="18" charset="-122"/>
              </a:rPr>
              <a:t>6</a:t>
            </a: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若：界限值每一次都是序列的中间值</a:t>
            </a:r>
            <a:endParaRPr kumimoji="1" lang="en-US" altLang="zh-CN" sz="1400" dirty="0">
              <a:latin typeface="Alibaba PuHuiTi" pitchFamily="18" charset="-122"/>
              <a:ea typeface="Alibaba PuHuiTi" pitchFamily="18" charset="-122"/>
              <a:cs typeface="Alibaba PuHuiTi" pitchFamily="18" charset="-122"/>
            </a:endParaRPr>
          </a:p>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相当于</a:t>
            </a:r>
            <a:r>
              <a:rPr kumimoji="1" lang="zh-CN" altLang="en-US" sz="1400" dirty="0">
                <a:solidFill>
                  <a:srgbClr val="FF0000"/>
                </a:solidFill>
                <a:latin typeface="Alibaba PuHuiTi" pitchFamily="18" charset="-122"/>
                <a:ea typeface="Alibaba PuHuiTi" pitchFamily="18" charset="-122"/>
                <a:cs typeface="Alibaba PuHuiTi" pitchFamily="18" charset="-122"/>
              </a:rPr>
              <a:t>每次都在二分序列</a:t>
            </a:r>
            <a:endParaRPr kumimoji="1" lang="en-US" altLang="zh-CN" sz="1400" dirty="0">
              <a:solidFill>
                <a:srgbClr val="FF0000"/>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Alibaba PuHuiTi" pitchFamily="18" charset="-122"/>
                <a:ea typeface="Alibaba PuHuiTi" pitchFamily="18" charset="-122"/>
                <a:cs typeface="Alibaba PuHuiTi" pitchFamily="18" charset="-122"/>
              </a:rPr>
              <a:t>18. </a:t>
            </a:r>
            <a:r>
              <a:rPr lang="zh-CN" altLang="en-US" sz="2400" b="1" dirty="0">
                <a:solidFill>
                  <a:srgbClr val="595959"/>
                </a:solidFill>
                <a:latin typeface="Alibaba PuHuiTi" pitchFamily="18" charset="-122"/>
                <a:ea typeface="Alibaba PuHuiTi" pitchFamily="18" charset="-122"/>
                <a:cs typeface="Alibaba PuHuiTi" pitchFamily="18" charset="-122"/>
              </a:rPr>
              <a:t>快速排序的稳定性</a:t>
            </a: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Alibaba PuHuiTi" pitchFamily="18" charset="-122"/>
                <a:ea typeface="Alibaba PuHuiTi" pitchFamily="18" charset="-122"/>
                <a:cs typeface="Alibaba PuHuiTi" pitchFamily="18" charset="-122"/>
              </a:rPr>
              <a:t>18.1</a:t>
            </a:r>
            <a:r>
              <a:rPr lang="zh-CN" altLang="en-US" b="1" dirty="0">
                <a:solidFill>
                  <a:srgbClr val="404040"/>
                </a:solidFill>
                <a:latin typeface="Alibaba PuHuiTi" pitchFamily="18" charset="-122"/>
                <a:ea typeface="Alibaba PuHuiTi" pitchFamily="18" charset="-122"/>
                <a:cs typeface="Alibaba PuHuiTi" pitchFamily="18" charset="-122"/>
              </a:rPr>
              <a:t> 思考</a:t>
            </a: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Alibaba PuHuiTi" pitchFamily="18" charset="-122"/>
                <a:ea typeface="Alibaba PuHuiTi" pitchFamily="18" charset="-122"/>
                <a:cs typeface="Alibaba PuHuiTi" pitchFamily="18" charset="-122"/>
              </a:rPr>
              <a:t>快排的稳定性如何</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快速排序</a:t>
            </a:r>
            <a:endParaRPr lang="en-US" altLang="zh-CN" sz="2400" b="1" dirty="0">
              <a:latin typeface="Alibaba PuHuiTi" pitchFamily="18" charset="-122"/>
              <a:ea typeface="Alibaba PuHuiTi" pitchFamily="18" charset="-122"/>
              <a:cs typeface="Alibaba PuHuiTi" pitchFamily="18" charset="-122"/>
            </a:endParaRPr>
          </a:p>
        </p:txBody>
      </p:sp>
      <p:sp>
        <p:nvSpPr>
          <p:cNvPr id="2" name="文本框 1"/>
          <p:cNvSpPr txBox="1"/>
          <p:nvPr/>
        </p:nvSpPr>
        <p:spPr>
          <a:xfrm>
            <a:off x="628650" y="699542"/>
            <a:ext cx="1338828" cy="369332"/>
          </a:xfrm>
          <a:prstGeom prst="rect">
            <a:avLst/>
          </a:prstGeom>
          <a:noFill/>
        </p:spPr>
        <p:txBody>
          <a:bodyPr wrap="none" rtlCol="0">
            <a:spAutoFit/>
          </a:bodyPr>
          <a:lstStyle/>
          <a:p>
            <a:pPr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算法稳定性</a:t>
            </a:r>
          </a:p>
        </p:txBody>
      </p:sp>
      <p:sp>
        <p:nvSpPr>
          <p:cNvPr id="4" name="矩形 3"/>
          <p:cNvSpPr/>
          <p:nvPr/>
        </p:nvSpPr>
        <p:spPr>
          <a:xfrm>
            <a:off x="3384880" y="1851670"/>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51" name="矩形 50"/>
          <p:cNvSpPr/>
          <p:nvPr/>
        </p:nvSpPr>
        <p:spPr>
          <a:xfrm>
            <a:off x="4067944" y="1851670"/>
            <a:ext cx="288032" cy="5760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52" name="矩形 51"/>
          <p:cNvSpPr/>
          <p:nvPr/>
        </p:nvSpPr>
        <p:spPr>
          <a:xfrm>
            <a:off x="4747354" y="1851670"/>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5" name="文本框 4"/>
          <p:cNvSpPr txBox="1"/>
          <p:nvPr/>
        </p:nvSpPr>
        <p:spPr>
          <a:xfrm>
            <a:off x="3205730" y="2520457"/>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分界值</a:t>
            </a:r>
          </a:p>
        </p:txBody>
      </p:sp>
      <p:cxnSp>
        <p:nvCxnSpPr>
          <p:cNvPr id="6" name="直线箭头连接符 5"/>
          <p:cNvCxnSpPr/>
          <p:nvPr/>
        </p:nvCxnSpPr>
        <p:spPr>
          <a:xfrm flipV="1">
            <a:off x="3517722" y="2849019"/>
            <a:ext cx="0"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线箭头连接符 35"/>
          <p:cNvCxnSpPr/>
          <p:nvPr/>
        </p:nvCxnSpPr>
        <p:spPr>
          <a:xfrm flipV="1">
            <a:off x="4891370" y="2849019"/>
            <a:ext cx="0"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椭圆 7"/>
          <p:cNvSpPr/>
          <p:nvPr/>
        </p:nvSpPr>
        <p:spPr>
          <a:xfrm>
            <a:off x="3429071" y="1412262"/>
            <a:ext cx="177302" cy="206732"/>
          </a:xfrm>
          <a:prstGeom prst="ellipse">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39" name="椭圆 38"/>
          <p:cNvSpPr/>
          <p:nvPr/>
        </p:nvSpPr>
        <p:spPr>
          <a:xfrm>
            <a:off x="4109304" y="1429662"/>
            <a:ext cx="177302" cy="206732"/>
          </a:xfrm>
          <a:prstGeom prst="ellipse">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40" name="椭圆 39"/>
          <p:cNvSpPr/>
          <p:nvPr/>
        </p:nvSpPr>
        <p:spPr>
          <a:xfrm>
            <a:off x="4790678" y="1409736"/>
            <a:ext cx="177302" cy="206732"/>
          </a:xfrm>
          <a:prstGeom prst="ellipse">
            <a:avLst/>
          </a:prstGeom>
          <a:solidFill>
            <a:srgbClr val="FF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libaba PuHuiTi" pitchFamily="18" charset="-122"/>
              <a:ea typeface="Alibaba PuHuiTi" pitchFamily="18" charset="-122"/>
              <a:cs typeface="Alibaba PuHuiTi" pitchFamily="18" charset="-122"/>
            </a:endParaRPr>
          </a:p>
        </p:txBody>
      </p:sp>
      <p:sp>
        <p:nvSpPr>
          <p:cNvPr id="41" name="矩形 40"/>
          <p:cNvSpPr/>
          <p:nvPr/>
        </p:nvSpPr>
        <p:spPr>
          <a:xfrm>
            <a:off x="3373706" y="698697"/>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
        <p:nvSpPr>
          <p:cNvPr id="9" name="矩形 8"/>
          <p:cNvSpPr/>
          <p:nvPr/>
        </p:nvSpPr>
        <p:spPr>
          <a:xfrm>
            <a:off x="3384880" y="1851670"/>
            <a:ext cx="288032" cy="576064"/>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cxnSp>
        <p:nvCxnSpPr>
          <p:cNvPr id="11" name="直线箭头连接符 10"/>
          <p:cNvCxnSpPr/>
          <p:nvPr/>
        </p:nvCxnSpPr>
        <p:spPr>
          <a:xfrm flipV="1">
            <a:off x="4211960" y="2849019"/>
            <a:ext cx="0"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4747354" y="1851670"/>
            <a:ext cx="288032" cy="5760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5</a:t>
            </a:r>
            <a:endParaRPr kumimoji="1" lang="zh-CN" altLang="en-US"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arn(inVertical)">
                                      <p:cBhvr>
                                        <p:cTn id="10" dur="500"/>
                                        <p:tgtEl>
                                          <p:spTgt spid="5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arn(inVertical)">
                                      <p:cBhvr>
                                        <p:cTn id="13" dur="500"/>
                                        <p:tgtEl>
                                          <p:spTgt spid="5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inVertical)">
                                      <p:cBhvr>
                                        <p:cTn id="22" dur="500"/>
                                        <p:tgtEl>
                                          <p:spTgt spid="3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barn(inVertical)">
                                      <p:cBhvr>
                                        <p:cTn id="28" dur="500"/>
                                        <p:tgtEl>
                                          <p:spTgt spid="3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grpId="1" nodeType="clickEffect">
                                  <p:stCondLst>
                                    <p:cond delay="0"/>
                                  </p:stCondLst>
                                  <p:childTnLst>
                                    <p:animEffect transition="out" filter="wipe(down)">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barn(inVertical)">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grpId="1" nodeType="clickEffect">
                                  <p:stCondLst>
                                    <p:cond delay="0"/>
                                  </p:stCondLst>
                                  <p:childTnLst>
                                    <p:animEffect transition="out" filter="wipe(down)">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52"/>
                                        </p:tgtEl>
                                      </p:cBhvr>
                                    </p:animEffect>
                                    <p:set>
                                      <p:cBhvr>
                                        <p:cTn id="51" dur="1" fill="hold">
                                          <p:stCondLst>
                                            <p:cond delay="499"/>
                                          </p:stCondLst>
                                        </p:cTn>
                                        <p:tgtEl>
                                          <p:spTgt spid="5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arn(inVertical)">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nodeType="clickEffect">
                                  <p:stCondLst>
                                    <p:cond delay="0"/>
                                  </p:stCondLst>
                                  <p:childTnLst>
                                    <p:animEffect transition="out" filter="wipe(down)">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barn(inVertical)">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4" fill="hold" nodeType="clickEffect">
                                  <p:stCondLst>
                                    <p:cond delay="0"/>
                                  </p:stCondLst>
                                  <p:childTnLst>
                                    <p:animEffect transition="out" filter="wipe(down)">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grpId="1" nodeType="clickEffect">
                                  <p:stCondLst>
                                    <p:cond delay="0"/>
                                  </p:stCondLst>
                                  <p:childTnLst>
                                    <p:animEffect transition="out" filter="wipe(down)">
                                      <p:cBhvr>
                                        <p:cTn id="75" dur="500"/>
                                        <p:tgtEl>
                                          <p:spTgt spid="41"/>
                                        </p:tgtEl>
                                      </p:cBhvr>
                                    </p:animEffect>
                                    <p:set>
                                      <p:cBhvr>
                                        <p:cTn id="76" dur="1" fill="hold">
                                          <p:stCondLst>
                                            <p:cond delay="499"/>
                                          </p:stCondLst>
                                        </p:cTn>
                                        <p:tgtEl>
                                          <p:spTgt spid="4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barn(inVertical)">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1" grpId="0" bldLvl="0" animBg="1"/>
      <p:bldP spid="52" grpId="0" bldLvl="0" animBg="1"/>
      <p:bldP spid="52" grpId="1" bldLvl="0" animBg="1"/>
      <p:bldP spid="5" grpId="0"/>
      <p:bldP spid="5" grpId="1"/>
      <p:bldP spid="8" grpId="0" bldLvl="0" animBg="1"/>
      <p:bldP spid="39" grpId="0" bldLvl="0" animBg="1"/>
      <p:bldP spid="40" grpId="0" bldLvl="0" animBg="1"/>
      <p:bldP spid="41" grpId="0" bldLvl="0" animBg="1"/>
      <p:bldP spid="41" grpId="1" bldLvl="0" animBg="1"/>
      <p:bldP spid="9" grpId="0" bldLvl="0" animBg="1"/>
      <p:bldP spid="1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算法稳定性</a:t>
            </a:r>
            <a:endParaRPr lang="en-US" altLang="zh-CN" sz="2400" b="1" dirty="0">
              <a:latin typeface="Alibaba PuHuiTi" pitchFamily="18" charset="-122"/>
              <a:ea typeface="Alibaba PuHuiTi" pitchFamily="18" charset="-122"/>
              <a:cs typeface="Alibaba PuHuiTi" pitchFamily="18" charset="-122"/>
            </a:endParaRPr>
          </a:p>
        </p:txBody>
      </p:sp>
      <p:sp>
        <p:nvSpPr>
          <p:cNvPr id="4" name="文本框 3"/>
          <p:cNvSpPr txBox="1"/>
          <p:nvPr/>
        </p:nvSpPr>
        <p:spPr>
          <a:xfrm>
            <a:off x="628650" y="915566"/>
            <a:ext cx="1569660" cy="369332"/>
          </a:xfrm>
          <a:prstGeom prst="rect">
            <a:avLst/>
          </a:prstGeom>
          <a:noFill/>
        </p:spPr>
        <p:txBody>
          <a:bodyPr wrap="none" rtlCol="0">
            <a:spAutoFit/>
          </a:bodyPr>
          <a:lstStyle/>
          <a:p>
            <a:pPr algn="l"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算法的稳定性</a:t>
            </a:r>
          </a:p>
        </p:txBody>
      </p:sp>
      <p:sp>
        <p:nvSpPr>
          <p:cNvPr id="5" name="矩形 4"/>
          <p:cNvSpPr/>
          <p:nvPr/>
        </p:nvSpPr>
        <p:spPr>
          <a:xfrm>
            <a:off x="711027" y="1672380"/>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9" name="矩形 8"/>
          <p:cNvSpPr/>
          <p:nvPr/>
        </p:nvSpPr>
        <p:spPr>
          <a:xfrm>
            <a:off x="1496256" y="1672380"/>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10" name="矩形 9"/>
          <p:cNvSpPr/>
          <p:nvPr/>
        </p:nvSpPr>
        <p:spPr>
          <a:xfrm>
            <a:off x="2291544" y="1672380"/>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11" name="矩形 10"/>
          <p:cNvSpPr/>
          <p:nvPr/>
        </p:nvSpPr>
        <p:spPr>
          <a:xfrm>
            <a:off x="3112144" y="1672380"/>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12" name="矩形 11"/>
          <p:cNvSpPr/>
          <p:nvPr/>
        </p:nvSpPr>
        <p:spPr>
          <a:xfrm>
            <a:off x="3932744" y="1679993"/>
            <a:ext cx="486966" cy="5040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7" name="文本框 6"/>
          <p:cNvSpPr txBox="1"/>
          <p:nvPr/>
        </p:nvSpPr>
        <p:spPr>
          <a:xfrm>
            <a:off x="628650" y="1387768"/>
            <a:ext cx="837089"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无序数据</a:t>
            </a:r>
            <a:r>
              <a:rPr kumimoji="1" lang="en-US" altLang="zh-CN" sz="1200" dirty="0">
                <a:solidFill>
                  <a:srgbClr val="FF0000"/>
                </a:solidFill>
                <a:latin typeface="Alibaba PuHuiTi" pitchFamily="18" charset="-122"/>
                <a:ea typeface="Alibaba PuHuiTi" pitchFamily="18" charset="-122"/>
                <a:cs typeface="Alibaba PuHuiTi" pitchFamily="18" charset="-122"/>
              </a:rPr>
              <a:t>:</a:t>
            </a:r>
            <a:endParaRPr kumimoji="1" lang="zh-CN" altLang="en-US" sz="1200" dirty="0">
              <a:solidFill>
                <a:srgbClr val="FF0000"/>
              </a:solidFill>
              <a:latin typeface="Alibaba PuHuiTi" pitchFamily="18" charset="-122"/>
              <a:ea typeface="Alibaba PuHuiTi" pitchFamily="18" charset="-122"/>
              <a:cs typeface="Alibaba PuHuiTi" pitchFamily="18" charset="-122"/>
            </a:endParaRPr>
          </a:p>
        </p:txBody>
      </p:sp>
      <p:sp>
        <p:nvSpPr>
          <p:cNvPr id="14" name="文本框 13"/>
          <p:cNvSpPr txBox="1"/>
          <p:nvPr/>
        </p:nvSpPr>
        <p:spPr>
          <a:xfrm>
            <a:off x="624177" y="2715766"/>
            <a:ext cx="129875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Alibaba PuHuiTi" pitchFamily="18" charset="-122"/>
                <a:ea typeface="Alibaba PuHuiTi" pitchFamily="18" charset="-122"/>
                <a:cs typeface="Alibaba PuHuiTi" pitchFamily="18" charset="-122"/>
              </a:rPr>
              <a:t>升序排序后数据</a:t>
            </a:r>
            <a:r>
              <a:rPr kumimoji="1" lang="en-US" altLang="zh-CN" sz="1200" dirty="0">
                <a:solidFill>
                  <a:srgbClr val="FF0000"/>
                </a:solidFill>
                <a:latin typeface="Alibaba PuHuiTi" pitchFamily="18" charset="-122"/>
                <a:ea typeface="Alibaba PuHuiTi" pitchFamily="18" charset="-122"/>
                <a:cs typeface="Alibaba PuHuiTi" pitchFamily="18" charset="-122"/>
              </a:rPr>
              <a:t>:</a:t>
            </a:r>
            <a:endParaRPr kumimoji="1" lang="zh-CN" altLang="en-US" sz="1200" dirty="0">
              <a:solidFill>
                <a:srgbClr val="FF0000"/>
              </a:solidFill>
              <a:latin typeface="Alibaba PuHuiTi" pitchFamily="18" charset="-122"/>
              <a:ea typeface="Alibaba PuHuiTi" pitchFamily="18" charset="-122"/>
              <a:cs typeface="Alibaba PuHuiTi" pitchFamily="18" charset="-122"/>
            </a:endParaRPr>
          </a:p>
        </p:txBody>
      </p:sp>
      <p:sp>
        <p:nvSpPr>
          <p:cNvPr id="15" name="矩形 14"/>
          <p:cNvSpPr/>
          <p:nvPr/>
        </p:nvSpPr>
        <p:spPr>
          <a:xfrm>
            <a:off x="714439" y="3203936"/>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16" name="矩形 15"/>
          <p:cNvSpPr/>
          <p:nvPr/>
        </p:nvSpPr>
        <p:spPr>
          <a:xfrm>
            <a:off x="1499668" y="3203936"/>
            <a:ext cx="486966" cy="5040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17" name="矩形 16"/>
          <p:cNvSpPr/>
          <p:nvPr/>
        </p:nvSpPr>
        <p:spPr>
          <a:xfrm>
            <a:off x="2294956" y="3203936"/>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18" name="矩形 17"/>
          <p:cNvSpPr/>
          <p:nvPr/>
        </p:nvSpPr>
        <p:spPr>
          <a:xfrm>
            <a:off x="3115556" y="3203936"/>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19" name="矩形 18"/>
          <p:cNvSpPr/>
          <p:nvPr/>
        </p:nvSpPr>
        <p:spPr>
          <a:xfrm>
            <a:off x="3936156" y="3211549"/>
            <a:ext cx="486966" cy="50405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20" name="文本框 19"/>
          <p:cNvSpPr txBox="1"/>
          <p:nvPr/>
        </p:nvSpPr>
        <p:spPr>
          <a:xfrm>
            <a:off x="630492" y="2942040"/>
            <a:ext cx="99097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第一种可能</a:t>
            </a:r>
            <a:r>
              <a:rPr kumimoji="1" lang="en-US" altLang="zh-CN" sz="1200" dirty="0">
                <a:latin typeface="Alibaba PuHuiTi" pitchFamily="18" charset="-122"/>
                <a:ea typeface="Alibaba PuHuiTi" pitchFamily="18" charset="-122"/>
                <a:cs typeface="Alibaba PuHuiTi" pitchFamily="18" charset="-122"/>
              </a:rPr>
              <a:t>:</a:t>
            </a:r>
            <a:endParaRPr kumimoji="1" lang="zh-CN" altLang="en-US" sz="1200" dirty="0">
              <a:latin typeface="Alibaba PuHuiTi" pitchFamily="18" charset="-122"/>
              <a:ea typeface="Alibaba PuHuiTi" pitchFamily="18" charset="-122"/>
              <a:cs typeface="Alibaba PuHuiTi" pitchFamily="18" charset="-122"/>
            </a:endParaRPr>
          </a:p>
        </p:txBody>
      </p:sp>
      <p:sp>
        <p:nvSpPr>
          <p:cNvPr id="22" name="文本框 21"/>
          <p:cNvSpPr txBox="1"/>
          <p:nvPr/>
        </p:nvSpPr>
        <p:spPr>
          <a:xfrm>
            <a:off x="624177" y="3715605"/>
            <a:ext cx="995785"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第二种可能</a:t>
            </a:r>
            <a:r>
              <a:rPr kumimoji="1" lang="en-US" altLang="zh-CN" sz="1200" dirty="0">
                <a:latin typeface="Alibaba PuHuiTi" pitchFamily="18" charset="-122"/>
                <a:ea typeface="Alibaba PuHuiTi" pitchFamily="18" charset="-122"/>
                <a:cs typeface="Alibaba PuHuiTi" pitchFamily="18" charset="-122"/>
              </a:rPr>
              <a:t>:</a:t>
            </a:r>
            <a:endParaRPr kumimoji="1" lang="zh-CN" altLang="en-US" sz="1200" dirty="0">
              <a:latin typeface="Alibaba PuHuiTi" pitchFamily="18" charset="-122"/>
              <a:ea typeface="Alibaba PuHuiTi" pitchFamily="18" charset="-122"/>
              <a:cs typeface="Alibaba PuHuiTi" pitchFamily="18" charset="-122"/>
            </a:endParaRPr>
          </a:p>
        </p:txBody>
      </p:sp>
      <p:sp>
        <p:nvSpPr>
          <p:cNvPr id="23" name="矩形 22"/>
          <p:cNvSpPr/>
          <p:nvPr/>
        </p:nvSpPr>
        <p:spPr>
          <a:xfrm>
            <a:off x="711027" y="3968069"/>
            <a:ext cx="486966" cy="5040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24" name="矩形 23"/>
          <p:cNvSpPr/>
          <p:nvPr/>
        </p:nvSpPr>
        <p:spPr>
          <a:xfrm>
            <a:off x="1496256" y="3968069"/>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1</a:t>
            </a:r>
            <a:endParaRPr kumimoji="1" lang="zh-CN" altLang="en-US" dirty="0">
              <a:latin typeface="Alibaba PuHuiTi" pitchFamily="18" charset="-122"/>
              <a:ea typeface="Alibaba PuHuiTi" pitchFamily="18" charset="-122"/>
              <a:cs typeface="Alibaba PuHuiTi" pitchFamily="18" charset="-122"/>
            </a:endParaRPr>
          </a:p>
        </p:txBody>
      </p:sp>
      <p:sp>
        <p:nvSpPr>
          <p:cNvPr id="25" name="矩形 24"/>
          <p:cNvSpPr/>
          <p:nvPr/>
        </p:nvSpPr>
        <p:spPr>
          <a:xfrm>
            <a:off x="2291544" y="3968069"/>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3</a:t>
            </a:r>
            <a:endParaRPr kumimoji="1" lang="zh-CN" altLang="en-US" dirty="0">
              <a:latin typeface="Alibaba PuHuiTi" pitchFamily="18" charset="-122"/>
              <a:ea typeface="Alibaba PuHuiTi" pitchFamily="18" charset="-122"/>
              <a:cs typeface="Alibaba PuHuiTi" pitchFamily="18" charset="-122"/>
            </a:endParaRPr>
          </a:p>
        </p:txBody>
      </p:sp>
      <p:sp>
        <p:nvSpPr>
          <p:cNvPr id="26" name="矩形 25"/>
          <p:cNvSpPr/>
          <p:nvPr/>
        </p:nvSpPr>
        <p:spPr>
          <a:xfrm>
            <a:off x="3112144" y="3968069"/>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6</a:t>
            </a:r>
            <a:endParaRPr kumimoji="1" lang="zh-CN" altLang="en-US" dirty="0">
              <a:latin typeface="Alibaba PuHuiTi" pitchFamily="18" charset="-122"/>
              <a:ea typeface="Alibaba PuHuiTi" pitchFamily="18" charset="-122"/>
              <a:cs typeface="Alibaba PuHuiTi" pitchFamily="18" charset="-122"/>
            </a:endParaRPr>
          </a:p>
        </p:txBody>
      </p:sp>
      <p:sp>
        <p:nvSpPr>
          <p:cNvPr id="27" name="矩形 26"/>
          <p:cNvSpPr/>
          <p:nvPr/>
        </p:nvSpPr>
        <p:spPr>
          <a:xfrm>
            <a:off x="3932744" y="3975682"/>
            <a:ext cx="486966" cy="50405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latin typeface="Alibaba PuHuiTi" pitchFamily="18" charset="-122"/>
                <a:ea typeface="Alibaba PuHuiTi" pitchFamily="18" charset="-122"/>
                <a:cs typeface="Alibaba PuHuiTi" pitchFamily="18" charset="-122"/>
              </a:rPr>
              <a:t>9</a:t>
            </a:r>
            <a:endParaRPr kumimoji="1" lang="zh-CN" altLang="en-US" dirty="0">
              <a:latin typeface="Alibaba PuHuiTi" pitchFamily="18" charset="-122"/>
              <a:ea typeface="Alibaba PuHuiTi" pitchFamily="18" charset="-122"/>
              <a:cs typeface="Alibaba PuHuiTi" pitchFamily="18" charset="-122"/>
            </a:endParaRPr>
          </a:p>
        </p:txBody>
      </p:sp>
      <p:sp>
        <p:nvSpPr>
          <p:cNvPr id="21" name="文本框 20"/>
          <p:cNvSpPr txBox="1"/>
          <p:nvPr/>
        </p:nvSpPr>
        <p:spPr>
          <a:xfrm>
            <a:off x="5247528" y="2082765"/>
            <a:ext cx="3356920" cy="1015663"/>
          </a:xfrm>
          <a:prstGeom prst="rect">
            <a:avLst/>
          </a:prstGeom>
          <a:noFill/>
        </p:spPr>
        <p:txBody>
          <a:bodyPr wrap="square" rtlCol="0">
            <a:spAutoFit/>
          </a:bodyPr>
          <a:lstStyle/>
          <a:p>
            <a:pPr fontAlgn="auto">
              <a:spcBef>
                <a:spcPts val="0"/>
              </a:spcBef>
              <a:spcAft>
                <a:spcPts val="0"/>
              </a:spcAft>
            </a:pPr>
            <a:r>
              <a:rPr lang="en-US" altLang="zh-CN" sz="1200" dirty="0">
                <a:latin typeface="Alibaba PuHuiTi" pitchFamily="18" charset="-122"/>
                <a:ea typeface="Alibaba PuHuiTi" pitchFamily="18" charset="-122"/>
                <a:cs typeface="Alibaba PuHuiTi" pitchFamily="18" charset="-122"/>
              </a:rPr>
              <a:t>1</a:t>
            </a:r>
            <a:r>
              <a:rPr lang="zh-CN" altLang="en-US" sz="1200" dirty="0">
                <a:latin typeface="Alibaba PuHuiTi" pitchFamily="18" charset="-122"/>
                <a:ea typeface="Alibaba PuHuiTi" pitchFamily="18" charset="-122"/>
                <a:cs typeface="Alibaba PuHuiTi" pitchFamily="18" charset="-122"/>
              </a:rPr>
              <a:t>、假定在待排序的记录序列中，存在</a:t>
            </a:r>
            <a:r>
              <a:rPr lang="zh-CN" altLang="en-US" sz="1200" dirty="0">
                <a:solidFill>
                  <a:srgbClr val="FF0000"/>
                </a:solidFill>
                <a:latin typeface="Alibaba PuHuiTi" pitchFamily="18" charset="-122"/>
                <a:ea typeface="Alibaba PuHuiTi" pitchFamily="18" charset="-122"/>
                <a:cs typeface="Alibaba PuHuiTi" pitchFamily="18" charset="-122"/>
              </a:rPr>
              <a:t>多个具有相同的关键字</a:t>
            </a:r>
            <a:r>
              <a:rPr lang="zh-CN" altLang="en-US" sz="1200" dirty="0">
                <a:latin typeface="Alibaba PuHuiTi" pitchFamily="18" charset="-122"/>
                <a:ea typeface="Alibaba PuHuiTi" pitchFamily="18" charset="-122"/>
                <a:cs typeface="Alibaba PuHuiTi" pitchFamily="18" charset="-122"/>
              </a:rPr>
              <a:t>的记录</a:t>
            </a: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endParaRPr lang="en-US" altLang="zh-CN" sz="1200" dirty="0">
              <a:latin typeface="Alibaba PuHuiTi" pitchFamily="18" charset="-122"/>
              <a:ea typeface="Alibaba PuHuiTi" pitchFamily="18" charset="-122"/>
              <a:cs typeface="Alibaba PuHuiTi" pitchFamily="18" charset="-122"/>
            </a:endParaRPr>
          </a:p>
          <a:p>
            <a:pPr fontAlgn="auto">
              <a:spcBef>
                <a:spcPts val="0"/>
              </a:spcBef>
              <a:spcAft>
                <a:spcPts val="0"/>
              </a:spcAft>
            </a:pPr>
            <a:r>
              <a:rPr lang="en-US" altLang="zh-CN" sz="1200" dirty="0">
                <a:latin typeface="Alibaba PuHuiTi" pitchFamily="18" charset="-122"/>
                <a:ea typeface="Alibaba PuHuiTi" pitchFamily="18" charset="-122"/>
                <a:cs typeface="Alibaba PuHuiTi" pitchFamily="18" charset="-122"/>
              </a:rPr>
              <a:t>2</a:t>
            </a:r>
            <a:r>
              <a:rPr lang="zh-CN" altLang="en-US" sz="1200" dirty="0">
                <a:latin typeface="Alibaba PuHuiTi" pitchFamily="18" charset="-122"/>
                <a:ea typeface="Alibaba PuHuiTi" pitchFamily="18" charset="-122"/>
                <a:cs typeface="Alibaba PuHuiTi" pitchFamily="18" charset="-122"/>
              </a:rPr>
              <a:t>、若经过排序，这些记录的</a:t>
            </a:r>
            <a:r>
              <a:rPr lang="zh-CN" altLang="en-US" sz="1200" dirty="0">
                <a:solidFill>
                  <a:srgbClr val="FF0000"/>
                </a:solidFill>
                <a:latin typeface="Alibaba PuHuiTi" pitchFamily="18" charset="-122"/>
                <a:ea typeface="Alibaba PuHuiTi" pitchFamily="18" charset="-122"/>
                <a:cs typeface="Alibaba PuHuiTi" pitchFamily="18" charset="-122"/>
              </a:rPr>
              <a:t>相对次序保持不变</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则称这种排序算法是稳定的</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否则称为不稳定的</a:t>
            </a:r>
            <a:endParaRPr kumimoji="1" lang="zh-CN" altLang="en-US" sz="1200" dirty="0">
              <a:latin typeface="Alibaba PuHuiTi" pitchFamily="18" charset="-122"/>
              <a:ea typeface="Alibaba PuHuiTi" pitchFamily="18" charset="-122"/>
              <a:cs typeface="Alibaba PuHuiTi" pitchFamily="18" charset="-122"/>
            </a:endParaRPr>
          </a:p>
        </p:txBody>
      </p:sp>
      <p:sp>
        <p:nvSpPr>
          <p:cNvPr id="2" name="文本框 1">
            <a:extLst>
              <a:ext uri="{FF2B5EF4-FFF2-40B4-BE49-F238E27FC236}">
                <a16:creationId xmlns:a16="http://schemas.microsoft.com/office/drawing/2014/main" id="{EEFE5889-4F3F-D4F6-17EE-8A4444635647}"/>
              </a:ext>
            </a:extLst>
          </p:cNvPr>
          <p:cNvSpPr txBox="1"/>
          <p:nvPr/>
        </p:nvSpPr>
        <p:spPr>
          <a:xfrm>
            <a:off x="5247528" y="3434695"/>
            <a:ext cx="3356920" cy="461665"/>
          </a:xfrm>
          <a:prstGeom prst="rect">
            <a:avLst/>
          </a:prstGeom>
          <a:noFill/>
        </p:spPr>
        <p:txBody>
          <a:bodyPr wrap="square" rtlCol="0">
            <a:spAutoFit/>
          </a:bodyPr>
          <a:lstStyle/>
          <a:p>
            <a:pPr fontAlgn="auto">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记忆：具有相同关键字的纪录经过排序后，相对位置保持不变，这样的算法是稳定性算法</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Alibaba PuHuiTi" pitchFamily="18" charset="-122"/>
                <a:ea typeface="Alibaba PuHuiTi" pitchFamily="18" charset="-122"/>
                <a:cs typeface="Alibaba PuHuiTi" pitchFamily="18" charset="-122"/>
              </a:rPr>
              <a:t>总结</a:t>
            </a:r>
            <a:endParaRPr lang="zh-TW" altLang="zh-CN" sz="2400" b="1" kern="0" dirty="0">
              <a:solidFill>
                <a:schemeClr val="tx1">
                  <a:lumMod val="65000"/>
                  <a:lumOff val="35000"/>
                </a:schemeClr>
              </a:solidFill>
              <a:latin typeface="Alibaba PuHuiTi" pitchFamily="18" charset="-122"/>
              <a:ea typeface="Alibaba PuHuiTi" pitchFamily="18" charset="-122"/>
              <a:cs typeface="Alibaba PuHuiTi" pitchFamily="18"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Alibaba PuHuiTi" pitchFamily="18" charset="-122"/>
                <a:ea typeface="Alibaba PuHuiTi" pitchFamily="18" charset="-122"/>
                <a:cs typeface="Alibaba PuHuiTi" pitchFamily="18" charset="-122"/>
              </a:rPr>
              <a:t>总结</a:t>
            </a:r>
            <a:endParaRPr lang="zh-TW" altLang="zh-CN" sz="3600" kern="0" dirty="0">
              <a:solidFill>
                <a:schemeClr val="bg1"/>
              </a:solidFill>
              <a:latin typeface="Alibaba PuHuiTi" pitchFamily="18" charset="-122"/>
              <a:ea typeface="Alibaba PuHuiTi" pitchFamily="18" charset="-122"/>
              <a:cs typeface="Alibaba PuHuiTi" pitchFamily="18" charset="-122"/>
            </a:endParaRPr>
          </a:p>
        </p:txBody>
      </p:sp>
      <p:sp>
        <p:nvSpPr>
          <p:cNvPr id="25606" name="TextBox 7"/>
          <p:cNvSpPr txBox="1">
            <a:spLocks noChangeArrowheads="1"/>
          </p:cNvSpPr>
          <p:nvPr/>
        </p:nvSpPr>
        <p:spPr bwMode="auto">
          <a:xfrm>
            <a:off x="3228205" y="1281302"/>
            <a:ext cx="5565444" cy="228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a:lnSpc>
                <a:spcPct val="150000"/>
              </a:lnSpc>
            </a:pPr>
            <a:r>
              <a:rPr kumimoji="1" lang="zh-CN" altLang="en-US" sz="1200" dirty="0">
                <a:solidFill>
                  <a:srgbClr val="FF0000"/>
                </a:solidFill>
                <a:latin typeface="Alibaba PuHuiTi" pitchFamily="18" charset="-122"/>
                <a:ea typeface="Alibaba PuHuiTi" pitchFamily="18" charset="-122"/>
                <a:cs typeface="Alibaba PuHuiTi" pitchFamily="18" charset="-122"/>
              </a:rPr>
              <a:t>快速排序</a:t>
            </a:r>
            <a:r>
              <a:rPr kumimoji="1" lang="en-US" altLang="zh-CN" sz="1200" dirty="0">
                <a:solidFill>
                  <a:srgbClr val="FF0000"/>
                </a:solidFill>
                <a:latin typeface="Alibaba PuHuiTi" pitchFamily="18" charset="-122"/>
                <a:ea typeface="Alibaba PuHuiTi" pitchFamily="18" charset="-122"/>
                <a:cs typeface="Alibaba PuHuiTi" pitchFamily="18" charset="-122"/>
              </a:rPr>
              <a:t>:</a:t>
            </a:r>
          </a:p>
          <a:p>
            <a:pPr marL="0">
              <a:lnSpc>
                <a:spcPct val="150000"/>
              </a:lnSpc>
            </a:pPr>
            <a:r>
              <a:rPr lang="zh-CN" altLang="en-US" sz="1200" dirty="0">
                <a:latin typeface="Alibaba PuHuiTi" pitchFamily="18" charset="-122"/>
                <a:ea typeface="Alibaba PuHuiTi" pitchFamily="18" charset="-122"/>
                <a:cs typeface="Alibaba PuHuiTi" pitchFamily="18" charset="-122"/>
              </a:rPr>
              <a:t>将要排序的数据分割成独立的两部分，其中一部分的所有数据都比另外一部分的所有数据都要小，然后再按此方法对这两部分数据分别进行快速排序，整个排序过程可以</a:t>
            </a:r>
            <a:r>
              <a:rPr lang="zh-CN" altLang="en-US" sz="1200" dirty="0">
                <a:solidFill>
                  <a:srgbClr val="FF0000"/>
                </a:solidFill>
                <a:latin typeface="Alibaba PuHuiTi" pitchFamily="18" charset="-122"/>
                <a:ea typeface="Alibaba PuHuiTi" pitchFamily="18" charset="-122"/>
                <a:cs typeface="Alibaba PuHuiTi" pitchFamily="18" charset="-122"/>
                <a:hlinkClick r:id="rId2"/>
              </a:rPr>
              <a:t>递归</a:t>
            </a:r>
            <a:r>
              <a:rPr lang="zh-CN" altLang="en-US" sz="1200" dirty="0">
                <a:latin typeface="Alibaba PuHuiTi" pitchFamily="18" charset="-122"/>
                <a:ea typeface="Alibaba PuHuiTi" pitchFamily="18" charset="-122"/>
                <a:cs typeface="Alibaba PuHuiTi" pitchFamily="18" charset="-122"/>
              </a:rPr>
              <a:t>进行，以此达到整个数据变成有序序列</a:t>
            </a:r>
            <a:endParaRPr kumimoji="1" lang="en-US" altLang="zh-CN" sz="1200" dirty="0">
              <a:solidFill>
                <a:srgbClr val="FF0000"/>
              </a:solidFill>
              <a:latin typeface="Alibaba PuHuiTi" pitchFamily="18" charset="-122"/>
              <a:ea typeface="Alibaba PuHuiTi" pitchFamily="18" charset="-122"/>
              <a:cs typeface="Alibaba PuHuiTi" pitchFamily="18" charset="-122"/>
            </a:endParaRPr>
          </a:p>
          <a:p>
            <a:pPr marL="0">
              <a:lnSpc>
                <a:spcPct val="150000"/>
              </a:lnSpc>
            </a:pPr>
            <a:endParaRPr kumimoji="1" lang="en-US" altLang="zh-CN" sz="1200" dirty="0">
              <a:solidFill>
                <a:srgbClr val="FF0000"/>
              </a:solidFill>
              <a:latin typeface="Alibaba PuHuiTi" pitchFamily="18" charset="-122"/>
              <a:ea typeface="Alibaba PuHuiTi" pitchFamily="18" charset="-122"/>
              <a:cs typeface="Alibaba PuHuiTi" pitchFamily="18" charset="-122"/>
            </a:endParaRPr>
          </a:p>
          <a:p>
            <a:pPr marL="0">
              <a:lnSpc>
                <a:spcPct val="150000"/>
              </a:lnSpc>
            </a:pPr>
            <a:r>
              <a:rPr kumimoji="1" lang="zh-CN" altLang="en-US" sz="1200" dirty="0">
                <a:latin typeface="Alibaba PuHuiTi" pitchFamily="18" charset="-122"/>
                <a:ea typeface="Alibaba PuHuiTi" pitchFamily="18" charset="-122"/>
                <a:cs typeface="Alibaba PuHuiTi" pitchFamily="18" charset="-122"/>
              </a:rPr>
              <a:t>最优时间复杂度</a:t>
            </a:r>
            <a:r>
              <a:rPr kumimoji="1" lang="en-US" altLang="zh-CN" sz="1200" dirty="0">
                <a:latin typeface="Alibaba PuHuiTi" pitchFamily="18" charset="-122"/>
                <a:ea typeface="Alibaba PuHuiTi" pitchFamily="18" charset="-122"/>
                <a:cs typeface="Alibaba PuHuiTi" pitchFamily="18" charset="-122"/>
              </a:rPr>
              <a:t>:</a:t>
            </a:r>
            <a:r>
              <a:rPr kumimoji="1" lang="zh-CN" altLang="en-US" sz="1200" dirty="0">
                <a:latin typeface="Alibaba PuHuiTi" pitchFamily="18" charset="-122"/>
                <a:ea typeface="Alibaba PuHuiTi" pitchFamily="18" charset="-122"/>
                <a:cs typeface="Alibaba PuHuiTi" pitchFamily="18" charset="-122"/>
              </a:rPr>
              <a:t> </a:t>
            </a:r>
            <a:r>
              <a:rPr kumimoji="1" lang="en-US" altLang="zh-CN" sz="1200" dirty="0">
                <a:solidFill>
                  <a:srgbClr val="FF0000"/>
                </a:solidFill>
                <a:latin typeface="Alibaba PuHuiTi" pitchFamily="18" charset="-122"/>
                <a:ea typeface="Alibaba PuHuiTi" pitchFamily="18" charset="-122"/>
                <a:cs typeface="Alibaba PuHuiTi" pitchFamily="18" charset="-122"/>
              </a:rPr>
              <a:t>O(</a:t>
            </a:r>
            <a:r>
              <a:rPr kumimoji="1" lang="en-US" altLang="zh-CN" sz="1200" dirty="0" err="1">
                <a:solidFill>
                  <a:srgbClr val="FF0000"/>
                </a:solidFill>
                <a:latin typeface="Alibaba PuHuiTi" pitchFamily="18" charset="-122"/>
                <a:ea typeface="Alibaba PuHuiTi" pitchFamily="18" charset="-122"/>
                <a:cs typeface="Alibaba PuHuiTi" pitchFamily="18" charset="-122"/>
              </a:rPr>
              <a:t>nlog</a:t>
            </a:r>
            <a:r>
              <a:rPr kumimoji="1" lang="en-US" altLang="zh-CN" sz="1200" baseline="-25000" dirty="0" err="1">
                <a:solidFill>
                  <a:srgbClr val="FF0000"/>
                </a:solidFill>
                <a:latin typeface="Alibaba PuHuiTi" pitchFamily="18" charset="-122"/>
                <a:ea typeface="Alibaba PuHuiTi" pitchFamily="18" charset="-122"/>
                <a:cs typeface="Alibaba PuHuiTi" pitchFamily="18" charset="-122"/>
              </a:rPr>
              <a:t>n</a:t>
            </a:r>
            <a:r>
              <a:rPr kumimoji="1" lang="en-US" altLang="zh-CN" sz="1200" dirty="0">
                <a:solidFill>
                  <a:srgbClr val="FF0000"/>
                </a:solidFill>
                <a:latin typeface="Alibaba PuHuiTi" pitchFamily="18" charset="-122"/>
                <a:ea typeface="Alibaba PuHuiTi" pitchFamily="18" charset="-122"/>
                <a:cs typeface="Alibaba PuHuiTi" pitchFamily="18" charset="-122"/>
              </a:rPr>
              <a:t>)</a:t>
            </a:r>
            <a:endParaRPr kumimoji="1" lang="en-US" altLang="zh-CN" sz="1200" dirty="0">
              <a:latin typeface="Alibaba PuHuiTi" pitchFamily="18" charset="-122"/>
              <a:ea typeface="Alibaba PuHuiTi" pitchFamily="18" charset="-122"/>
              <a:cs typeface="Alibaba PuHuiTi" pitchFamily="18" charset="-122"/>
            </a:endParaRPr>
          </a:p>
          <a:p>
            <a:pPr marL="0">
              <a:lnSpc>
                <a:spcPct val="150000"/>
              </a:lnSpc>
            </a:pPr>
            <a:r>
              <a:rPr kumimoji="1" lang="zh-CN" altLang="en-US" sz="1200" dirty="0">
                <a:latin typeface="Alibaba PuHuiTi" pitchFamily="18" charset="-122"/>
                <a:ea typeface="Alibaba PuHuiTi" pitchFamily="18" charset="-122"/>
                <a:cs typeface="Alibaba PuHuiTi" pitchFamily="18" charset="-122"/>
              </a:rPr>
              <a:t>最差时间复杂度</a:t>
            </a:r>
            <a:r>
              <a:rPr kumimoji="1" lang="en-US" altLang="zh-CN" sz="1200" dirty="0">
                <a:latin typeface="Alibaba PuHuiTi" pitchFamily="18" charset="-122"/>
                <a:ea typeface="Alibaba PuHuiTi" pitchFamily="18" charset="-122"/>
                <a:cs typeface="Alibaba PuHuiTi" pitchFamily="18" charset="-122"/>
              </a:rPr>
              <a:t>:</a:t>
            </a:r>
            <a:r>
              <a:rPr kumimoji="1" lang="en-US" altLang="zh-CN" sz="1200" dirty="0">
                <a:solidFill>
                  <a:srgbClr val="FF0000"/>
                </a:solidFill>
                <a:latin typeface="Alibaba PuHuiTi" pitchFamily="18" charset="-122"/>
                <a:ea typeface="Alibaba PuHuiTi" pitchFamily="18" charset="-122"/>
                <a:cs typeface="Alibaba PuHuiTi" pitchFamily="18" charset="-122"/>
              </a:rPr>
              <a:t> O(n</a:t>
            </a:r>
            <a:r>
              <a:rPr kumimoji="1" lang="en-US" altLang="zh-CN" sz="1200" baseline="30000" dirty="0">
                <a:solidFill>
                  <a:srgbClr val="FF0000"/>
                </a:solidFill>
                <a:latin typeface="Alibaba PuHuiTi" pitchFamily="18" charset="-122"/>
                <a:ea typeface="Alibaba PuHuiTi" pitchFamily="18" charset="-122"/>
                <a:cs typeface="Alibaba PuHuiTi" pitchFamily="18" charset="-122"/>
              </a:rPr>
              <a:t>2</a:t>
            </a:r>
            <a:r>
              <a:rPr kumimoji="1" lang="en-US" altLang="zh-CN" sz="1200" dirty="0">
                <a:solidFill>
                  <a:srgbClr val="FF0000"/>
                </a:solidFill>
                <a:latin typeface="Alibaba PuHuiTi" pitchFamily="18" charset="-122"/>
                <a:ea typeface="Alibaba PuHuiTi" pitchFamily="18" charset="-122"/>
                <a:cs typeface="Alibaba PuHuiTi" pitchFamily="18" charset="-122"/>
              </a:rPr>
              <a:t>)</a:t>
            </a:r>
            <a:endParaRPr kumimoji="1" lang="en-US" altLang="zh-CN" sz="1200" dirty="0">
              <a:latin typeface="Alibaba PuHuiTi" pitchFamily="18" charset="-122"/>
              <a:ea typeface="Alibaba PuHuiTi" pitchFamily="18" charset="-122"/>
              <a:cs typeface="Alibaba PuHuiTi" pitchFamily="18" charset="-122"/>
            </a:endParaRPr>
          </a:p>
          <a:p>
            <a:pPr marL="0">
              <a:lnSpc>
                <a:spcPct val="150000"/>
              </a:lnSpc>
            </a:pPr>
            <a:r>
              <a:rPr kumimoji="1" lang="zh-CN" altLang="en-US" sz="1200" dirty="0">
                <a:latin typeface="Alibaba PuHuiTi" pitchFamily="18" charset="-122"/>
                <a:ea typeface="Alibaba PuHuiTi" pitchFamily="18" charset="-122"/>
                <a:cs typeface="Alibaba PuHuiTi" pitchFamily="18" charset="-122"/>
              </a:rPr>
              <a:t>算法稳定性</a:t>
            </a:r>
            <a:r>
              <a:rPr kumimoji="1" lang="en-US" altLang="zh-CN" sz="1200" dirty="0">
                <a:latin typeface="Alibaba PuHuiTi" pitchFamily="18" charset="-122"/>
                <a:ea typeface="Alibaba PuHuiTi" pitchFamily="18" charset="-122"/>
                <a:cs typeface="Alibaba PuHuiTi" pitchFamily="18" charset="-122"/>
              </a:rPr>
              <a:t>:</a:t>
            </a:r>
            <a:r>
              <a:rPr kumimoji="1" lang="zh-CN" altLang="en-US" sz="1200" dirty="0">
                <a:latin typeface="Alibaba PuHuiTi" pitchFamily="18" charset="-122"/>
                <a:ea typeface="Alibaba PuHuiTi" pitchFamily="18" charset="-122"/>
                <a:cs typeface="Alibaba PuHuiTi" pitchFamily="18" charset="-122"/>
              </a:rPr>
              <a:t> </a:t>
            </a:r>
            <a:r>
              <a:rPr kumimoji="1" lang="zh-CN" altLang="en-US" sz="1200" dirty="0">
                <a:solidFill>
                  <a:srgbClr val="FF0000"/>
                </a:solidFill>
                <a:latin typeface="Alibaba PuHuiTi" pitchFamily="18" charset="-122"/>
                <a:ea typeface="Alibaba PuHuiTi" pitchFamily="18" charset="-122"/>
                <a:cs typeface="Alibaba PuHuiTi" pitchFamily="18" charset="-122"/>
              </a:rPr>
              <a:t>不稳定</a:t>
            </a:r>
          </a:p>
        </p:txBody>
      </p:sp>
      <p:sp>
        <p:nvSpPr>
          <p:cNvPr id="6" name="TextBox 7">
            <a:extLst>
              <a:ext uri="{FF2B5EF4-FFF2-40B4-BE49-F238E27FC236}">
                <a16:creationId xmlns:a16="http://schemas.microsoft.com/office/drawing/2014/main" id="{8AD59434-0046-BD2F-DFCF-4494DC49070B}"/>
              </a:ext>
            </a:extLst>
          </p:cNvPr>
          <p:cNvSpPr txBox="1">
            <a:spLocks noChangeArrowheads="1"/>
          </p:cNvSpPr>
          <p:nvPr/>
        </p:nvSpPr>
        <p:spPr bwMode="auto">
          <a:xfrm>
            <a:off x="3099630" y="877009"/>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1</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、说一说什么是快速排序？</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 calcmode="lin" valueType="num">
                                      <p:cBhvr additive="base">
                                        <p:cTn id="7" dur="500" fill="hold"/>
                                        <p:tgtEl>
                                          <p:spTgt spid="25606"/>
                                        </p:tgtEl>
                                        <p:attrNameLst>
                                          <p:attrName>ppt_x</p:attrName>
                                        </p:attrNameLst>
                                      </p:cBhvr>
                                      <p:tavLst>
                                        <p:tav tm="0">
                                          <p:val>
                                            <p:strVal val="#ppt_x"/>
                                          </p:val>
                                        </p:tav>
                                        <p:tav tm="100000">
                                          <p:val>
                                            <p:strVal val="#ppt_x"/>
                                          </p:val>
                                        </p:tav>
                                      </p:tavLst>
                                    </p:anim>
                                    <p:anim calcmode="lin" valueType="num">
                                      <p:cBhvr additive="base">
                                        <p:cTn id="8" dur="500" fill="hold"/>
                                        <p:tgtEl>
                                          <p:spTgt spid="256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228716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总结</a:t>
            </a:r>
            <a:endParaRPr kumimoji="0" lang="zh-TW" altLang="zh-CN" sz="2400" b="1" i="0" u="none" strike="noStrike" kern="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prstClr val="white"/>
                </a:solidFill>
                <a:effectLst/>
                <a:uLnTx/>
                <a:uFillTx/>
                <a:latin typeface="Alibaba PuHuiTi" pitchFamily="18" charset="-122"/>
                <a:ea typeface="Alibaba PuHuiTi" pitchFamily="18" charset="-122"/>
                <a:cs typeface="Alibaba PuHuiTi" pitchFamily="18" charset="-122"/>
              </a:rPr>
              <a:t>总结</a:t>
            </a:r>
            <a:endParaRPr kumimoji="0" lang="zh-TW" altLang="zh-CN" sz="3600" b="0" i="0" u="none" strike="noStrike" kern="0" cap="none" spc="0" normalizeH="0" baseline="0" noProof="0" dirty="0">
              <a:ln>
                <a:noFill/>
              </a:ln>
              <a:solidFill>
                <a:prstClr val="white"/>
              </a:solidFill>
              <a:effectLst/>
              <a:uLnTx/>
              <a:uFillTx/>
              <a:latin typeface="Alibaba PuHuiTi" pitchFamily="18" charset="-122"/>
              <a:ea typeface="Alibaba PuHuiTi" pitchFamily="18" charset="-122"/>
              <a:cs typeface="Alibaba PuHuiTi" pitchFamily="18" charset="-122"/>
            </a:endParaRPr>
          </a:p>
        </p:txBody>
      </p:sp>
      <p:sp>
        <p:nvSpPr>
          <p:cNvPr id="6" name="TextBox 7">
            <a:extLst>
              <a:ext uri="{FF2B5EF4-FFF2-40B4-BE49-F238E27FC236}">
                <a16:creationId xmlns:a16="http://schemas.microsoft.com/office/drawing/2014/main" id="{E0303FA4-49C3-569F-07C5-0DB2142767D9}"/>
              </a:ext>
            </a:extLst>
          </p:cNvPr>
          <p:cNvSpPr txBox="1">
            <a:spLocks noChangeArrowheads="1"/>
          </p:cNvSpPr>
          <p:nvPr/>
        </p:nvSpPr>
        <p:spPr bwMode="auto">
          <a:xfrm>
            <a:off x="3099630" y="877009"/>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1</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、快速排序算法时间复杂度</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12" name="TextBox 7">
            <a:extLst>
              <a:ext uri="{FF2B5EF4-FFF2-40B4-BE49-F238E27FC236}">
                <a16:creationId xmlns:a16="http://schemas.microsoft.com/office/drawing/2014/main" id="{A97E8039-537F-770D-25C6-99458D4DB4FB}"/>
              </a:ext>
            </a:extLst>
          </p:cNvPr>
          <p:cNvSpPr txBox="1">
            <a:spLocks noChangeArrowheads="1"/>
          </p:cNvSpPr>
          <p:nvPr/>
        </p:nvSpPr>
        <p:spPr bwMode="auto">
          <a:xfrm>
            <a:off x="3098881" y="2433837"/>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2</a:t>
            </a:r>
            <a:r>
              <a:rPr kumimoji="1" lang="zh-CN" altLang="en-US"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、快速序算法是稳定性算法吗？</a:t>
            </a:r>
            <a:endParaRPr kumimoji="1" lang="en-US" altLang="zh-CN" sz="14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endParaRPr>
          </a:p>
        </p:txBody>
      </p:sp>
      <p:sp>
        <p:nvSpPr>
          <p:cNvPr id="7" name="TextBox 7">
            <a:extLst>
              <a:ext uri="{FF2B5EF4-FFF2-40B4-BE49-F238E27FC236}">
                <a16:creationId xmlns:a16="http://schemas.microsoft.com/office/drawing/2014/main" id="{7E15471E-977D-D450-7944-B0265D31BAC0}"/>
              </a:ext>
            </a:extLst>
          </p:cNvPr>
          <p:cNvSpPr txBox="1">
            <a:spLocks noChangeArrowheads="1"/>
          </p:cNvSpPr>
          <p:nvPr/>
        </p:nvSpPr>
        <p:spPr bwMode="auto">
          <a:xfrm>
            <a:off x="3491622" y="1243289"/>
            <a:ext cx="5184650" cy="62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最差时间复杂度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O(n</a:t>
            </a:r>
            <a:r>
              <a:rPr kumimoji="0" lang="en-US" altLang="zh-CN" sz="1200" b="0" i="0" u="none" strike="noStrike" kern="1200" cap="none" spc="0" normalizeH="0" baseline="30000" noProof="0" dirty="0">
                <a:ln>
                  <a:noFill/>
                </a:ln>
                <a:solidFill>
                  <a:srgbClr val="FF0000"/>
                </a:solidFill>
                <a:effectLst/>
                <a:uLnTx/>
                <a:uFillTx/>
                <a:latin typeface="Alibaba PuHuiTi" pitchFamily="18" charset="-122"/>
                <a:ea typeface="Alibaba PuHuiTi" pitchFamily="18" charset="-122"/>
                <a:cs typeface="Alibaba PuHuiTi" pitchFamily="18" charset="-122"/>
              </a:rPr>
              <a:t>2</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a:t>
            </a:r>
          </a:p>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最优时间复杂度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 </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O(</a:t>
            </a:r>
            <a:r>
              <a:rPr kumimoji="0" lang="en-US" altLang="zh-CN" sz="1200" b="0" i="0" u="none" strike="noStrike" kern="1200" cap="none" spc="0" normalizeH="0" baseline="0" noProof="0" dirty="0" err="1">
                <a:ln>
                  <a:noFill/>
                </a:ln>
                <a:solidFill>
                  <a:srgbClr val="FF0000"/>
                </a:solidFill>
                <a:effectLst/>
                <a:uLnTx/>
                <a:uFillTx/>
                <a:latin typeface="Alibaba PuHuiTi" pitchFamily="18" charset="-122"/>
                <a:ea typeface="Alibaba PuHuiTi" pitchFamily="18" charset="-122"/>
                <a:cs typeface="Alibaba PuHuiTi" pitchFamily="18" charset="-122"/>
              </a:rPr>
              <a:t>nlogn</a:t>
            </a:r>
            <a:r>
              <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 </a:t>
            </a:r>
            <a:endParaRPr kumimoji="0" lang="en-US" altLang="zh-CN"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endParaRPr>
          </a:p>
        </p:txBody>
      </p:sp>
      <p:sp>
        <p:nvSpPr>
          <p:cNvPr id="11" name="TextBox 7">
            <a:extLst>
              <a:ext uri="{FF2B5EF4-FFF2-40B4-BE49-F238E27FC236}">
                <a16:creationId xmlns:a16="http://schemas.microsoft.com/office/drawing/2014/main" id="{5A0A9A39-7CE9-EA01-0BA4-3E60B5DDCF0C}"/>
              </a:ext>
            </a:extLst>
          </p:cNvPr>
          <p:cNvSpPr txBox="1">
            <a:spLocks noChangeArrowheads="1"/>
          </p:cNvSpPr>
          <p:nvPr/>
        </p:nvSpPr>
        <p:spPr bwMode="auto">
          <a:xfrm>
            <a:off x="3521690" y="2787774"/>
            <a:ext cx="4578552" cy="34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marR="0" lvl="0" indent="-228600" algn="l" defTabSz="914400" rtl="0" eaLnBrk="0" fontAlgn="auto" latinLnBrk="0" hangingPunct="0">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算法稳定性 </a:t>
            </a:r>
            <a:r>
              <a:rPr kumimoji="0" lang="en-US" altLang="zh-CN"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a:t>
            </a:r>
            <a:r>
              <a:rPr kumimoji="0" lang="zh-CN" altLang="en-US" sz="1200" b="0" i="0" u="none" strike="noStrike" kern="1200" cap="none" spc="0" normalizeH="0" baseline="0" noProof="0" dirty="0">
                <a:ln>
                  <a:noFill/>
                </a:ln>
                <a:solidFill>
                  <a:prstClr val="black"/>
                </a:solidFill>
                <a:effectLst/>
                <a:uLnTx/>
                <a:uFillTx/>
                <a:latin typeface="Alibaba PuHuiTi" pitchFamily="18" charset="-122"/>
                <a:ea typeface="Alibaba PuHuiTi" pitchFamily="18" charset="-122"/>
                <a:cs typeface="Alibaba PuHuiTi" pitchFamily="18" charset="-122"/>
              </a:rPr>
              <a:t>不 </a:t>
            </a:r>
            <a:r>
              <a:rPr kumimoji="0" lang="zh-CN" altLang="en-US" sz="1200" b="0" i="0" u="none" strike="noStrike" kern="1200" cap="none" spc="0" normalizeH="0" baseline="0" noProof="0" dirty="0">
                <a:ln>
                  <a:noFill/>
                </a:ln>
                <a:solidFill>
                  <a:srgbClr val="FF0000"/>
                </a:solidFill>
                <a:effectLst/>
                <a:uLnTx/>
                <a:uFillTx/>
                <a:latin typeface="Alibaba PuHuiTi" pitchFamily="18" charset="-122"/>
                <a:ea typeface="Alibaba PuHuiTi" pitchFamily="18" charset="-122"/>
                <a:cs typeface="Alibaba PuHuiTi" pitchFamily="18" charset="-122"/>
              </a:rPr>
              <a:t>稳定算法</a:t>
            </a:r>
          </a:p>
        </p:txBody>
      </p:sp>
    </p:spTree>
    <p:extLst>
      <p:ext uri="{BB962C8B-B14F-4D97-AF65-F5344CB8AC3E}">
        <p14:creationId xmlns:p14="http://schemas.microsoft.com/office/powerpoint/2010/main" val="348106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Alibaba PuHuiTi" pitchFamily="18" charset="-122"/>
                <a:ea typeface="Alibaba PuHuiTi" pitchFamily="18" charset="-122"/>
                <a:cs typeface="Alibaba PuHuiTi" pitchFamily="18" charset="-122"/>
              </a:rPr>
              <a:t>算法稳定性</a:t>
            </a:r>
            <a:endParaRPr lang="en-US" altLang="zh-CN" sz="2400" b="1" dirty="0">
              <a:latin typeface="Alibaba PuHuiTi" pitchFamily="18" charset="-122"/>
              <a:ea typeface="Alibaba PuHuiTi" pitchFamily="18" charset="-122"/>
              <a:cs typeface="Alibaba PuHuiTi" pitchFamily="18" charset="-122"/>
            </a:endParaRPr>
          </a:p>
        </p:txBody>
      </p:sp>
      <p:sp>
        <p:nvSpPr>
          <p:cNvPr id="4" name="文本框 3"/>
          <p:cNvSpPr txBox="1"/>
          <p:nvPr/>
        </p:nvSpPr>
        <p:spPr>
          <a:xfrm>
            <a:off x="628650" y="915566"/>
            <a:ext cx="2233304" cy="369332"/>
          </a:xfrm>
          <a:prstGeom prst="rect">
            <a:avLst/>
          </a:prstGeom>
          <a:noFill/>
        </p:spPr>
        <p:txBody>
          <a:bodyPr wrap="none" rtlCol="0">
            <a:spAutoFit/>
          </a:bodyPr>
          <a:lstStyle/>
          <a:p>
            <a:pPr algn="l" fontAlgn="auto">
              <a:spcBef>
                <a:spcPts val="0"/>
              </a:spcBef>
              <a:spcAft>
                <a:spcPts val="0"/>
              </a:spcAft>
            </a:pPr>
            <a:r>
              <a:rPr kumimoji="1" lang="zh-CN" altLang="en-US" b="1" dirty="0">
                <a:latin typeface="Alibaba PuHuiTi" pitchFamily="18" charset="-122"/>
                <a:ea typeface="Alibaba PuHuiTi" pitchFamily="18" charset="-122"/>
                <a:cs typeface="Alibaba PuHuiTi" pitchFamily="18" charset="-122"/>
              </a:rPr>
              <a:t>算法的稳定性的作用</a:t>
            </a:r>
          </a:p>
        </p:txBody>
      </p:sp>
      <p:sp>
        <p:nvSpPr>
          <p:cNvPr id="5" name="矩形 4"/>
          <p:cNvSpPr/>
          <p:nvPr/>
        </p:nvSpPr>
        <p:spPr>
          <a:xfrm>
            <a:off x="711027" y="1672380"/>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9,1</a:t>
            </a:r>
            <a:endParaRPr kumimoji="1" lang="zh-CN" altLang="en-US" sz="1400" dirty="0">
              <a:latin typeface="Alibaba PuHuiTi" pitchFamily="18" charset="-122"/>
              <a:ea typeface="Alibaba PuHuiTi" pitchFamily="18" charset="-122"/>
              <a:cs typeface="Alibaba PuHuiTi" pitchFamily="18" charset="-122"/>
            </a:endParaRPr>
          </a:p>
        </p:txBody>
      </p:sp>
      <p:sp>
        <p:nvSpPr>
          <p:cNvPr id="9" name="矩形 8"/>
          <p:cNvSpPr/>
          <p:nvPr/>
        </p:nvSpPr>
        <p:spPr>
          <a:xfrm>
            <a:off x="1496256" y="1672380"/>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3,1</a:t>
            </a:r>
            <a:endParaRPr kumimoji="1" lang="zh-CN" altLang="en-US" sz="1400" dirty="0">
              <a:latin typeface="Alibaba PuHuiTi" pitchFamily="18" charset="-122"/>
              <a:ea typeface="Alibaba PuHuiTi" pitchFamily="18" charset="-122"/>
              <a:cs typeface="Alibaba PuHuiTi" pitchFamily="18" charset="-122"/>
            </a:endParaRPr>
          </a:p>
        </p:txBody>
      </p:sp>
      <p:sp>
        <p:nvSpPr>
          <p:cNvPr id="10" name="矩形 9"/>
          <p:cNvSpPr/>
          <p:nvPr/>
        </p:nvSpPr>
        <p:spPr>
          <a:xfrm>
            <a:off x="2291544" y="1672380"/>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6,1</a:t>
            </a:r>
            <a:endParaRPr kumimoji="1" lang="zh-CN" altLang="en-US" sz="1400" dirty="0">
              <a:latin typeface="Alibaba PuHuiTi" pitchFamily="18" charset="-122"/>
              <a:ea typeface="Alibaba PuHuiTi" pitchFamily="18" charset="-122"/>
              <a:cs typeface="Alibaba PuHuiTi" pitchFamily="18" charset="-122"/>
            </a:endParaRPr>
          </a:p>
        </p:txBody>
      </p:sp>
      <p:sp>
        <p:nvSpPr>
          <p:cNvPr id="11" name="矩形 10"/>
          <p:cNvSpPr/>
          <p:nvPr/>
        </p:nvSpPr>
        <p:spPr>
          <a:xfrm>
            <a:off x="3112144" y="1672380"/>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1,1</a:t>
            </a:r>
            <a:endParaRPr kumimoji="1" lang="zh-CN" altLang="en-US" sz="1400" dirty="0">
              <a:latin typeface="Alibaba PuHuiTi" pitchFamily="18" charset="-122"/>
              <a:ea typeface="Alibaba PuHuiTi" pitchFamily="18" charset="-122"/>
              <a:cs typeface="Alibaba PuHuiTi" pitchFamily="18" charset="-122"/>
            </a:endParaRPr>
          </a:p>
        </p:txBody>
      </p:sp>
      <p:sp>
        <p:nvSpPr>
          <p:cNvPr id="12" name="矩形 11"/>
          <p:cNvSpPr/>
          <p:nvPr/>
        </p:nvSpPr>
        <p:spPr>
          <a:xfrm>
            <a:off x="3932744" y="1679993"/>
            <a:ext cx="486966" cy="5040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1,2</a:t>
            </a:r>
            <a:endParaRPr kumimoji="1" lang="zh-CN" altLang="en-US" sz="1400" dirty="0">
              <a:latin typeface="Alibaba PuHuiTi" pitchFamily="18" charset="-122"/>
              <a:ea typeface="Alibaba PuHuiTi" pitchFamily="18" charset="-122"/>
              <a:cs typeface="Alibaba PuHuiTi" pitchFamily="18" charset="-122"/>
            </a:endParaRPr>
          </a:p>
        </p:txBody>
      </p:sp>
      <p:sp>
        <p:nvSpPr>
          <p:cNvPr id="7" name="文本框 6"/>
          <p:cNvSpPr txBox="1"/>
          <p:nvPr/>
        </p:nvSpPr>
        <p:spPr>
          <a:xfrm>
            <a:off x="628650" y="1387768"/>
            <a:ext cx="957313" cy="307777"/>
          </a:xfrm>
          <a:prstGeom prst="rect">
            <a:avLst/>
          </a:prstGeom>
          <a:noFill/>
        </p:spPr>
        <p:txBody>
          <a:bodyPr wrap="none" rtlCol="0">
            <a:spAutoFit/>
          </a:bodyPr>
          <a:lstStyle/>
          <a:p>
            <a:pPr algn="l" fontAlgn="auto">
              <a:spcBef>
                <a:spcPts val="0"/>
              </a:spcBef>
              <a:spcAft>
                <a:spcPts val="0"/>
              </a:spcAft>
            </a:pPr>
            <a:r>
              <a:rPr kumimoji="1" lang="zh-CN" altLang="en-US" sz="1400" dirty="0">
                <a:solidFill>
                  <a:srgbClr val="FF0000"/>
                </a:solidFill>
                <a:latin typeface="Alibaba PuHuiTi" pitchFamily="18" charset="-122"/>
                <a:ea typeface="Alibaba PuHuiTi" pitchFamily="18" charset="-122"/>
                <a:cs typeface="Alibaba PuHuiTi" pitchFamily="18" charset="-122"/>
              </a:rPr>
              <a:t>无序数据</a:t>
            </a:r>
            <a:r>
              <a:rPr kumimoji="1" lang="en-US" altLang="zh-CN" sz="1400" dirty="0">
                <a:solidFill>
                  <a:srgbClr val="FF0000"/>
                </a:solidFill>
                <a:latin typeface="Alibaba PuHuiTi" pitchFamily="18" charset="-122"/>
                <a:ea typeface="Alibaba PuHuiTi" pitchFamily="18" charset="-122"/>
                <a:cs typeface="Alibaba PuHuiTi" pitchFamily="18" charset="-122"/>
              </a:rPr>
              <a:t>:</a:t>
            </a:r>
            <a:endParaRPr kumimoji="1" lang="zh-CN" altLang="en-US" sz="1400" dirty="0">
              <a:solidFill>
                <a:srgbClr val="FF0000"/>
              </a:solidFill>
              <a:latin typeface="Alibaba PuHuiTi" pitchFamily="18" charset="-122"/>
              <a:ea typeface="Alibaba PuHuiTi" pitchFamily="18" charset="-122"/>
              <a:cs typeface="Alibaba PuHuiTi" pitchFamily="18" charset="-122"/>
            </a:endParaRPr>
          </a:p>
        </p:txBody>
      </p:sp>
      <p:sp>
        <p:nvSpPr>
          <p:cNvPr id="14" name="文本框 13"/>
          <p:cNvSpPr txBox="1"/>
          <p:nvPr/>
        </p:nvSpPr>
        <p:spPr>
          <a:xfrm>
            <a:off x="624177" y="2715766"/>
            <a:ext cx="1486304" cy="307777"/>
          </a:xfrm>
          <a:prstGeom prst="rect">
            <a:avLst/>
          </a:prstGeom>
          <a:noFill/>
        </p:spPr>
        <p:txBody>
          <a:bodyPr wrap="none" rtlCol="0">
            <a:spAutoFit/>
          </a:bodyPr>
          <a:lstStyle/>
          <a:p>
            <a:pPr algn="l" fontAlgn="auto">
              <a:spcBef>
                <a:spcPts val="0"/>
              </a:spcBef>
              <a:spcAft>
                <a:spcPts val="0"/>
              </a:spcAft>
            </a:pPr>
            <a:r>
              <a:rPr kumimoji="1" lang="zh-CN" altLang="en-US" sz="1400" dirty="0">
                <a:solidFill>
                  <a:srgbClr val="FF0000"/>
                </a:solidFill>
                <a:latin typeface="Alibaba PuHuiTi" pitchFamily="18" charset="-122"/>
                <a:ea typeface="Alibaba PuHuiTi" pitchFamily="18" charset="-122"/>
                <a:cs typeface="Alibaba PuHuiTi" pitchFamily="18" charset="-122"/>
              </a:rPr>
              <a:t>升序排序后数据</a:t>
            </a:r>
            <a:r>
              <a:rPr kumimoji="1" lang="en-US" altLang="zh-CN" sz="1400" dirty="0">
                <a:solidFill>
                  <a:srgbClr val="FF0000"/>
                </a:solidFill>
                <a:latin typeface="Alibaba PuHuiTi" pitchFamily="18" charset="-122"/>
                <a:ea typeface="Alibaba PuHuiTi" pitchFamily="18" charset="-122"/>
                <a:cs typeface="Alibaba PuHuiTi" pitchFamily="18" charset="-122"/>
              </a:rPr>
              <a:t>:</a:t>
            </a:r>
            <a:endParaRPr kumimoji="1" lang="zh-CN" altLang="en-US" sz="1400" dirty="0">
              <a:solidFill>
                <a:srgbClr val="FF0000"/>
              </a:solidFill>
              <a:latin typeface="Alibaba PuHuiTi" pitchFamily="18" charset="-122"/>
              <a:ea typeface="Alibaba PuHuiTi" pitchFamily="18" charset="-122"/>
              <a:cs typeface="Alibaba PuHuiTi" pitchFamily="18" charset="-122"/>
            </a:endParaRPr>
          </a:p>
        </p:txBody>
      </p:sp>
      <p:sp>
        <p:nvSpPr>
          <p:cNvPr id="15" name="矩形 14"/>
          <p:cNvSpPr/>
          <p:nvPr/>
        </p:nvSpPr>
        <p:spPr>
          <a:xfrm>
            <a:off x="714439" y="3203936"/>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1,1</a:t>
            </a:r>
            <a:endParaRPr kumimoji="1" lang="zh-CN" altLang="en-US" sz="1400" dirty="0">
              <a:latin typeface="Alibaba PuHuiTi" pitchFamily="18" charset="-122"/>
              <a:ea typeface="Alibaba PuHuiTi" pitchFamily="18" charset="-122"/>
              <a:cs typeface="Alibaba PuHuiTi" pitchFamily="18" charset="-122"/>
            </a:endParaRPr>
          </a:p>
        </p:txBody>
      </p:sp>
      <p:sp>
        <p:nvSpPr>
          <p:cNvPr id="16" name="矩形 15"/>
          <p:cNvSpPr/>
          <p:nvPr/>
        </p:nvSpPr>
        <p:spPr>
          <a:xfrm>
            <a:off x="1499668" y="3203936"/>
            <a:ext cx="486966" cy="5040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1,2</a:t>
            </a:r>
            <a:endParaRPr kumimoji="1" lang="zh-CN" altLang="en-US" sz="1400" dirty="0">
              <a:latin typeface="Alibaba PuHuiTi" pitchFamily="18" charset="-122"/>
              <a:ea typeface="Alibaba PuHuiTi" pitchFamily="18" charset="-122"/>
              <a:cs typeface="Alibaba PuHuiTi" pitchFamily="18" charset="-122"/>
            </a:endParaRPr>
          </a:p>
        </p:txBody>
      </p:sp>
      <p:sp>
        <p:nvSpPr>
          <p:cNvPr id="17" name="矩形 16"/>
          <p:cNvSpPr/>
          <p:nvPr/>
        </p:nvSpPr>
        <p:spPr>
          <a:xfrm>
            <a:off x="2294956" y="3203936"/>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3,1</a:t>
            </a:r>
            <a:endParaRPr kumimoji="1" lang="zh-CN" altLang="en-US" sz="1400" dirty="0">
              <a:latin typeface="Alibaba PuHuiTi" pitchFamily="18" charset="-122"/>
              <a:ea typeface="Alibaba PuHuiTi" pitchFamily="18" charset="-122"/>
              <a:cs typeface="Alibaba PuHuiTi" pitchFamily="18" charset="-122"/>
            </a:endParaRPr>
          </a:p>
        </p:txBody>
      </p:sp>
      <p:sp>
        <p:nvSpPr>
          <p:cNvPr id="18" name="矩形 17"/>
          <p:cNvSpPr/>
          <p:nvPr/>
        </p:nvSpPr>
        <p:spPr>
          <a:xfrm>
            <a:off x="3115556" y="3203936"/>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6,1</a:t>
            </a:r>
            <a:endParaRPr kumimoji="1" lang="zh-CN" altLang="en-US" sz="1400" dirty="0">
              <a:latin typeface="Alibaba PuHuiTi" pitchFamily="18" charset="-122"/>
              <a:ea typeface="Alibaba PuHuiTi" pitchFamily="18" charset="-122"/>
              <a:cs typeface="Alibaba PuHuiTi" pitchFamily="18" charset="-122"/>
            </a:endParaRPr>
          </a:p>
        </p:txBody>
      </p:sp>
      <p:sp>
        <p:nvSpPr>
          <p:cNvPr id="19" name="矩形 18"/>
          <p:cNvSpPr/>
          <p:nvPr/>
        </p:nvSpPr>
        <p:spPr>
          <a:xfrm>
            <a:off x="3936156" y="3211549"/>
            <a:ext cx="486966" cy="50405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9,1</a:t>
            </a:r>
            <a:endParaRPr kumimoji="1" lang="zh-CN" altLang="en-US" sz="1400" dirty="0">
              <a:latin typeface="Alibaba PuHuiTi" pitchFamily="18" charset="-122"/>
              <a:ea typeface="Alibaba PuHuiTi" pitchFamily="18" charset="-122"/>
              <a:cs typeface="Alibaba PuHuiTi" pitchFamily="18" charset="-122"/>
            </a:endParaRPr>
          </a:p>
        </p:txBody>
      </p:sp>
      <p:sp>
        <p:nvSpPr>
          <p:cNvPr id="20" name="文本框 19"/>
          <p:cNvSpPr txBox="1"/>
          <p:nvPr/>
        </p:nvSpPr>
        <p:spPr>
          <a:xfrm>
            <a:off x="630492" y="2942040"/>
            <a:ext cx="1133644" cy="307777"/>
          </a:xfrm>
          <a:prstGeom prst="rect">
            <a:avLst/>
          </a:prstGeom>
          <a:noFill/>
        </p:spPr>
        <p:txBody>
          <a:bodyPr wrap="none" rtlCol="0">
            <a:spAutoFit/>
          </a:bodyPr>
          <a:lstStyle/>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第一种可能</a:t>
            </a:r>
            <a:r>
              <a:rPr kumimoji="1" lang="en-US" altLang="zh-CN" sz="1400" dirty="0">
                <a:latin typeface="Alibaba PuHuiTi" pitchFamily="18" charset="-122"/>
                <a:ea typeface="Alibaba PuHuiTi" pitchFamily="18" charset="-122"/>
                <a:cs typeface="Alibaba PuHuiTi" pitchFamily="18" charset="-122"/>
              </a:rPr>
              <a:t>:</a:t>
            </a:r>
            <a:endParaRPr kumimoji="1" lang="zh-CN" altLang="en-US" sz="1400" dirty="0">
              <a:latin typeface="Alibaba PuHuiTi" pitchFamily="18" charset="-122"/>
              <a:ea typeface="Alibaba PuHuiTi" pitchFamily="18" charset="-122"/>
              <a:cs typeface="Alibaba PuHuiTi" pitchFamily="18" charset="-122"/>
            </a:endParaRPr>
          </a:p>
        </p:txBody>
      </p:sp>
      <p:sp>
        <p:nvSpPr>
          <p:cNvPr id="22" name="文本框 21"/>
          <p:cNvSpPr txBox="1"/>
          <p:nvPr/>
        </p:nvSpPr>
        <p:spPr>
          <a:xfrm>
            <a:off x="624177" y="3715605"/>
            <a:ext cx="1133644" cy="307777"/>
          </a:xfrm>
          <a:prstGeom prst="rect">
            <a:avLst/>
          </a:prstGeom>
          <a:noFill/>
        </p:spPr>
        <p:txBody>
          <a:bodyPr wrap="none" rtlCol="0">
            <a:spAutoFit/>
          </a:bodyPr>
          <a:lstStyle/>
          <a:p>
            <a:pPr algn="l" fontAlgn="auto">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第二种可能</a:t>
            </a:r>
            <a:r>
              <a:rPr kumimoji="1" lang="en-US" altLang="zh-CN" sz="1400" dirty="0">
                <a:latin typeface="Alibaba PuHuiTi" pitchFamily="18" charset="-122"/>
                <a:ea typeface="Alibaba PuHuiTi" pitchFamily="18" charset="-122"/>
                <a:cs typeface="Alibaba PuHuiTi" pitchFamily="18" charset="-122"/>
              </a:rPr>
              <a:t>:</a:t>
            </a:r>
            <a:endParaRPr kumimoji="1" lang="zh-CN" altLang="en-US" sz="1400" dirty="0">
              <a:latin typeface="Alibaba PuHuiTi" pitchFamily="18" charset="-122"/>
              <a:ea typeface="Alibaba PuHuiTi" pitchFamily="18" charset="-122"/>
              <a:cs typeface="Alibaba PuHuiTi" pitchFamily="18" charset="-122"/>
            </a:endParaRPr>
          </a:p>
        </p:txBody>
      </p:sp>
      <p:sp>
        <p:nvSpPr>
          <p:cNvPr id="23" name="矩形 22"/>
          <p:cNvSpPr/>
          <p:nvPr/>
        </p:nvSpPr>
        <p:spPr>
          <a:xfrm>
            <a:off x="711027" y="3968069"/>
            <a:ext cx="486966" cy="5040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1,2</a:t>
            </a:r>
            <a:endParaRPr kumimoji="1" lang="zh-CN" altLang="en-US" sz="1400" dirty="0">
              <a:latin typeface="Alibaba PuHuiTi" pitchFamily="18" charset="-122"/>
              <a:ea typeface="Alibaba PuHuiTi" pitchFamily="18" charset="-122"/>
              <a:cs typeface="Alibaba PuHuiTi" pitchFamily="18" charset="-122"/>
            </a:endParaRPr>
          </a:p>
        </p:txBody>
      </p:sp>
      <p:sp>
        <p:nvSpPr>
          <p:cNvPr id="24" name="矩形 23"/>
          <p:cNvSpPr/>
          <p:nvPr/>
        </p:nvSpPr>
        <p:spPr>
          <a:xfrm>
            <a:off x="1496256" y="3968069"/>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1,1</a:t>
            </a:r>
            <a:endParaRPr kumimoji="1" lang="zh-CN" altLang="en-US" sz="1400" dirty="0">
              <a:latin typeface="Alibaba PuHuiTi" pitchFamily="18" charset="-122"/>
              <a:ea typeface="Alibaba PuHuiTi" pitchFamily="18" charset="-122"/>
              <a:cs typeface="Alibaba PuHuiTi" pitchFamily="18" charset="-122"/>
            </a:endParaRPr>
          </a:p>
        </p:txBody>
      </p:sp>
      <p:sp>
        <p:nvSpPr>
          <p:cNvPr id="25" name="矩形 24"/>
          <p:cNvSpPr/>
          <p:nvPr/>
        </p:nvSpPr>
        <p:spPr>
          <a:xfrm>
            <a:off x="2291544" y="3968069"/>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3,1</a:t>
            </a:r>
            <a:endParaRPr kumimoji="1" lang="zh-CN" altLang="en-US" sz="1400" dirty="0">
              <a:latin typeface="Alibaba PuHuiTi" pitchFamily="18" charset="-122"/>
              <a:ea typeface="Alibaba PuHuiTi" pitchFamily="18" charset="-122"/>
              <a:cs typeface="Alibaba PuHuiTi" pitchFamily="18" charset="-122"/>
            </a:endParaRPr>
          </a:p>
        </p:txBody>
      </p:sp>
      <p:sp>
        <p:nvSpPr>
          <p:cNvPr id="26" name="矩形 25"/>
          <p:cNvSpPr/>
          <p:nvPr/>
        </p:nvSpPr>
        <p:spPr>
          <a:xfrm>
            <a:off x="3112144" y="3968069"/>
            <a:ext cx="486966" cy="504056"/>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6,1</a:t>
            </a:r>
            <a:endParaRPr kumimoji="1" lang="zh-CN" altLang="en-US" sz="1400" dirty="0">
              <a:latin typeface="Alibaba PuHuiTi" pitchFamily="18" charset="-122"/>
              <a:ea typeface="Alibaba PuHuiTi" pitchFamily="18" charset="-122"/>
              <a:cs typeface="Alibaba PuHuiTi" pitchFamily="18" charset="-122"/>
            </a:endParaRPr>
          </a:p>
        </p:txBody>
      </p:sp>
      <p:sp>
        <p:nvSpPr>
          <p:cNvPr id="27" name="矩形 26"/>
          <p:cNvSpPr/>
          <p:nvPr/>
        </p:nvSpPr>
        <p:spPr>
          <a:xfrm>
            <a:off x="3932744" y="3975682"/>
            <a:ext cx="486966" cy="50405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1400" dirty="0">
                <a:latin typeface="Alibaba PuHuiTi" pitchFamily="18" charset="-122"/>
                <a:ea typeface="Alibaba PuHuiTi" pitchFamily="18" charset="-122"/>
                <a:cs typeface="Alibaba PuHuiTi" pitchFamily="18" charset="-122"/>
              </a:rPr>
              <a:t>9,1</a:t>
            </a:r>
            <a:endParaRPr kumimoji="1" lang="zh-CN" altLang="en-US" sz="1400" dirty="0">
              <a:latin typeface="Alibaba PuHuiTi" pitchFamily="18" charset="-122"/>
              <a:ea typeface="Alibaba PuHuiTi" pitchFamily="18" charset="-122"/>
              <a:cs typeface="Alibaba PuHuiTi" pitchFamily="18" charset="-122"/>
            </a:endParaRPr>
          </a:p>
        </p:txBody>
      </p:sp>
      <p:sp>
        <p:nvSpPr>
          <p:cNvPr id="2" name="文本框 1">
            <a:extLst>
              <a:ext uri="{FF2B5EF4-FFF2-40B4-BE49-F238E27FC236}">
                <a16:creationId xmlns:a16="http://schemas.microsoft.com/office/drawing/2014/main" id="{4AD15B43-4828-015A-9036-0E9E4E5757ED}"/>
              </a:ext>
            </a:extLst>
          </p:cNvPr>
          <p:cNvSpPr txBox="1"/>
          <p:nvPr/>
        </p:nvSpPr>
        <p:spPr>
          <a:xfrm>
            <a:off x="5148544" y="1541406"/>
            <a:ext cx="3356920" cy="1354730"/>
          </a:xfrm>
          <a:prstGeom prst="rect">
            <a:avLst/>
          </a:prstGeom>
          <a:noFill/>
        </p:spPr>
        <p:txBody>
          <a:bodyPr wrap="square" rtlCol="0">
            <a:spAutoFit/>
          </a:bodyPr>
          <a:lstStyle/>
          <a:p>
            <a:pPr fontAlgn="auto">
              <a:lnSpc>
                <a:spcPct val="150000"/>
              </a:lnSpc>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无序数据具有</a:t>
            </a:r>
            <a:r>
              <a:rPr kumimoji="1" lang="en-US" altLang="zh-CN" sz="1400" dirty="0">
                <a:solidFill>
                  <a:srgbClr val="FF0000"/>
                </a:solidFill>
                <a:latin typeface="Alibaba PuHuiTi" pitchFamily="18" charset="-122"/>
                <a:ea typeface="Alibaba PuHuiTi" pitchFamily="18" charset="-122"/>
                <a:cs typeface="Alibaba PuHuiTi" pitchFamily="18" charset="-122"/>
              </a:rPr>
              <a:t>2</a:t>
            </a:r>
            <a:r>
              <a:rPr kumimoji="1" lang="zh-CN" altLang="en-US" sz="1400" dirty="0">
                <a:solidFill>
                  <a:srgbClr val="FF0000"/>
                </a:solidFill>
                <a:latin typeface="Alibaba PuHuiTi" pitchFamily="18" charset="-122"/>
                <a:ea typeface="Alibaba PuHuiTi" pitchFamily="18" charset="-122"/>
                <a:cs typeface="Alibaba PuHuiTi" pitchFamily="18" charset="-122"/>
              </a:rPr>
              <a:t>个关键字，</a:t>
            </a:r>
            <a:endParaRPr kumimoji="1" lang="en-US" altLang="zh-CN" sz="14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先按照</a:t>
            </a:r>
            <a:r>
              <a:rPr kumimoji="1" lang="zh-CN" altLang="en-US" sz="1400" dirty="0">
                <a:solidFill>
                  <a:srgbClr val="FF0000"/>
                </a:solidFill>
                <a:latin typeface="Alibaba PuHuiTi" pitchFamily="18" charset="-122"/>
                <a:ea typeface="Alibaba PuHuiTi" pitchFamily="18" charset="-122"/>
                <a:cs typeface="Alibaba PuHuiTi" pitchFamily="18" charset="-122"/>
              </a:rPr>
              <a:t>关键字</a:t>
            </a:r>
            <a:r>
              <a:rPr kumimoji="1" lang="en-US" altLang="zh-CN" sz="1400" dirty="0">
                <a:solidFill>
                  <a:srgbClr val="FF0000"/>
                </a:solidFill>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排序，</a:t>
            </a:r>
            <a:endParaRPr kumimoji="1" lang="en-US" altLang="zh-CN" sz="14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若</a:t>
            </a:r>
            <a:r>
              <a:rPr kumimoji="1" lang="zh-CN" altLang="en-US" sz="1400" dirty="0">
                <a:solidFill>
                  <a:srgbClr val="FF0000"/>
                </a:solidFill>
                <a:latin typeface="Alibaba PuHuiTi" pitchFamily="18" charset="-122"/>
                <a:ea typeface="Alibaba PuHuiTi" pitchFamily="18" charset="-122"/>
                <a:cs typeface="Alibaba PuHuiTi" pitchFamily="18" charset="-122"/>
              </a:rPr>
              <a:t>关键字</a:t>
            </a:r>
            <a:r>
              <a:rPr kumimoji="1" lang="en-US" altLang="zh-CN" sz="1400" dirty="0">
                <a:solidFill>
                  <a:srgbClr val="FF0000"/>
                </a:solidFill>
                <a:latin typeface="Alibaba PuHuiTi" pitchFamily="18" charset="-122"/>
                <a:ea typeface="Alibaba PuHuiTi" pitchFamily="18" charset="-122"/>
                <a:cs typeface="Alibaba PuHuiTi" pitchFamily="18" charset="-122"/>
              </a:rPr>
              <a:t>1</a:t>
            </a:r>
            <a:r>
              <a:rPr kumimoji="1" lang="zh-CN" altLang="en-US" sz="1400" dirty="0">
                <a:solidFill>
                  <a:srgbClr val="FF0000"/>
                </a:solidFill>
                <a:latin typeface="Alibaba PuHuiTi" pitchFamily="18" charset="-122"/>
                <a:ea typeface="Alibaba PuHuiTi" pitchFamily="18" charset="-122"/>
                <a:cs typeface="Alibaba PuHuiTi" pitchFamily="18" charset="-122"/>
              </a:rPr>
              <a:t>值相同</a:t>
            </a:r>
            <a:r>
              <a:rPr kumimoji="1" lang="zh-CN" altLang="en-US" sz="1400" dirty="0">
                <a:latin typeface="Alibaba PuHuiTi" pitchFamily="18" charset="-122"/>
                <a:ea typeface="Alibaba PuHuiTi" pitchFamily="18" charset="-122"/>
                <a:cs typeface="Alibaba PuHuiTi" pitchFamily="18" charset="-122"/>
              </a:rPr>
              <a:t>，再按照</a:t>
            </a:r>
            <a:r>
              <a:rPr kumimoji="1" lang="zh-CN" altLang="en-US" sz="1400" dirty="0">
                <a:solidFill>
                  <a:srgbClr val="FF0000"/>
                </a:solidFill>
                <a:latin typeface="Alibaba PuHuiTi" pitchFamily="18" charset="-122"/>
                <a:ea typeface="Alibaba PuHuiTi" pitchFamily="18" charset="-122"/>
                <a:cs typeface="Alibaba PuHuiTi" pitchFamily="18" charset="-122"/>
              </a:rPr>
              <a:t>关键字</a:t>
            </a:r>
            <a:r>
              <a:rPr kumimoji="1" lang="en-US" altLang="zh-CN" sz="1400" dirty="0">
                <a:solidFill>
                  <a:srgbClr val="FF0000"/>
                </a:solidFill>
                <a:latin typeface="Alibaba PuHuiTi" pitchFamily="18" charset="-122"/>
                <a:ea typeface="Alibaba PuHuiTi" pitchFamily="18" charset="-122"/>
                <a:cs typeface="Alibaba PuHuiTi" pitchFamily="18" charset="-122"/>
              </a:rPr>
              <a:t>2</a:t>
            </a:r>
            <a:r>
              <a:rPr kumimoji="1" lang="zh-CN" altLang="en-US" sz="1400" dirty="0">
                <a:solidFill>
                  <a:srgbClr val="FF0000"/>
                </a:solidFill>
                <a:latin typeface="Alibaba PuHuiTi" pitchFamily="18" charset="-122"/>
                <a:ea typeface="Alibaba PuHuiTi" pitchFamily="18" charset="-122"/>
                <a:cs typeface="Alibaba PuHuiTi" pitchFamily="18" charset="-122"/>
              </a:rPr>
              <a:t>排序</a:t>
            </a:r>
            <a:r>
              <a:rPr kumimoji="1" lang="zh-CN" altLang="en-US" sz="1400" dirty="0">
                <a:latin typeface="Alibaba PuHuiTi" pitchFamily="18" charset="-122"/>
                <a:ea typeface="Alibaba PuHuiTi" pitchFamily="18" charset="-122"/>
                <a:cs typeface="Alibaba PuHuiTi" pitchFamily="18" charset="-122"/>
              </a:rPr>
              <a:t>。</a:t>
            </a:r>
            <a:endParaRPr kumimoji="1" lang="en-US" altLang="zh-CN" sz="14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kumimoji="1" lang="zh-CN" altLang="en-US" sz="1400" dirty="0">
                <a:latin typeface="Alibaba PuHuiTi" pitchFamily="18" charset="-122"/>
                <a:ea typeface="Alibaba PuHuiTi" pitchFamily="18" charset="-122"/>
                <a:cs typeface="Alibaba PuHuiTi" pitchFamily="18" charset="-122"/>
              </a:rPr>
              <a:t>稳定性算法具有良好的作用。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228716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Alibaba PuHuiTi" pitchFamily="18" charset="-122"/>
                <a:ea typeface="Alibaba PuHuiTi" pitchFamily="18" charset="-122"/>
                <a:cs typeface="Alibaba PuHuiTi" pitchFamily="18" charset="-122"/>
              </a:rPr>
              <a:t>总结</a:t>
            </a:r>
            <a:endParaRPr lang="zh-TW" altLang="zh-CN" sz="2400" b="1" kern="0" dirty="0">
              <a:solidFill>
                <a:schemeClr val="tx1">
                  <a:lumMod val="65000"/>
                  <a:lumOff val="35000"/>
                </a:schemeClr>
              </a:solidFill>
              <a:latin typeface="Alibaba PuHuiTi" pitchFamily="18" charset="-122"/>
              <a:ea typeface="Alibaba PuHuiTi" pitchFamily="18" charset="-122"/>
              <a:cs typeface="Alibaba PuHuiTi" pitchFamily="18"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Alibaba PuHuiTi" pitchFamily="18" charset="-122"/>
                <a:ea typeface="Alibaba PuHuiTi" pitchFamily="18" charset="-122"/>
                <a:cs typeface="Alibaba PuHuiTi" pitchFamily="18" charset="-122"/>
              </a:rPr>
              <a:t>总结</a:t>
            </a:r>
            <a:endParaRPr lang="zh-TW" altLang="zh-CN" sz="3600" kern="0" dirty="0">
              <a:solidFill>
                <a:schemeClr val="bg1"/>
              </a:solidFill>
              <a:latin typeface="Alibaba PuHuiTi" pitchFamily="18" charset="-122"/>
              <a:ea typeface="Alibaba PuHuiTi" pitchFamily="18" charset="-122"/>
              <a:cs typeface="Alibaba PuHuiTi" pitchFamily="18" charset="-122"/>
            </a:endParaRPr>
          </a:p>
        </p:txBody>
      </p:sp>
      <p:sp>
        <p:nvSpPr>
          <p:cNvPr id="25606" name="TextBox 7"/>
          <p:cNvSpPr txBox="1">
            <a:spLocks noChangeArrowheads="1"/>
          </p:cNvSpPr>
          <p:nvPr/>
        </p:nvSpPr>
        <p:spPr bwMode="auto">
          <a:xfrm>
            <a:off x="3479465" y="3242129"/>
            <a:ext cx="5184650" cy="62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不稳定的排序算法</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a:t>
            </a:r>
            <a:r>
              <a:rPr lang="zh-CN" altLang="en-US" sz="1200" dirty="0">
                <a:solidFill>
                  <a:srgbClr val="FF0000"/>
                </a:solidFill>
                <a:latin typeface="Alibaba PuHuiTi" pitchFamily="18" charset="-122"/>
                <a:ea typeface="Alibaba PuHuiTi" pitchFamily="18" charset="-122"/>
                <a:cs typeface="Alibaba PuHuiTi" pitchFamily="18" charset="-122"/>
              </a:rPr>
              <a:t>选择排序、快速排序、希尔排序、堆排序</a:t>
            </a:r>
            <a:endParaRPr lang="en-US" altLang="zh-CN" sz="1200" dirty="0">
              <a:solidFill>
                <a:srgbClr val="FF0000"/>
              </a:solidFill>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稳定的排序算法</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a:t>
            </a:r>
            <a:r>
              <a:rPr lang="zh-CN" altLang="en-US" sz="1200" dirty="0">
                <a:solidFill>
                  <a:srgbClr val="FF0000"/>
                </a:solidFill>
                <a:latin typeface="Alibaba PuHuiTi" pitchFamily="18" charset="-122"/>
                <a:ea typeface="Alibaba PuHuiTi" pitchFamily="18" charset="-122"/>
                <a:cs typeface="Alibaba PuHuiTi" pitchFamily="18" charset="-122"/>
              </a:rPr>
              <a:t>冒泡排序、插入排序、归并排序和基数排序</a:t>
            </a:r>
          </a:p>
        </p:txBody>
      </p:sp>
      <p:sp>
        <p:nvSpPr>
          <p:cNvPr id="6" name="TextBox 7">
            <a:extLst>
              <a:ext uri="{FF2B5EF4-FFF2-40B4-BE49-F238E27FC236}">
                <a16:creationId xmlns:a16="http://schemas.microsoft.com/office/drawing/2014/main" id="{E0303FA4-49C3-569F-07C5-0DB2142767D9}"/>
              </a:ext>
            </a:extLst>
          </p:cNvPr>
          <p:cNvSpPr txBox="1">
            <a:spLocks noChangeArrowheads="1"/>
          </p:cNvSpPr>
          <p:nvPr/>
        </p:nvSpPr>
        <p:spPr bwMode="auto">
          <a:xfrm>
            <a:off x="3099630" y="877009"/>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en-US" altLang="zh-CN" sz="1400" dirty="0">
                <a:latin typeface="Alibaba PuHuiTi" pitchFamily="18" charset="-122"/>
                <a:ea typeface="Alibaba PuHuiTi" pitchFamily="18" charset="-122"/>
                <a:cs typeface="Alibaba PuHuiTi" pitchFamily="18" charset="-122"/>
              </a:rPr>
              <a:t>1</a:t>
            </a:r>
            <a:r>
              <a:rPr kumimoji="1" lang="zh-CN" altLang="en-US" sz="1400" dirty="0">
                <a:latin typeface="Alibaba PuHuiTi" pitchFamily="18" charset="-122"/>
                <a:ea typeface="Alibaba PuHuiTi" pitchFamily="18" charset="-122"/>
                <a:cs typeface="Alibaba PuHuiTi" pitchFamily="18" charset="-122"/>
              </a:rPr>
              <a:t>、什么是排序和排序算法？</a:t>
            </a:r>
            <a:endParaRPr kumimoji="1" lang="en-US" altLang="zh-CN" sz="1400" dirty="0">
              <a:latin typeface="Alibaba PuHuiTi" pitchFamily="18" charset="-122"/>
              <a:ea typeface="Alibaba PuHuiTi" pitchFamily="18" charset="-122"/>
              <a:cs typeface="Alibaba PuHuiTi" pitchFamily="18" charset="-122"/>
            </a:endParaRPr>
          </a:p>
        </p:txBody>
      </p:sp>
      <p:sp>
        <p:nvSpPr>
          <p:cNvPr id="8" name="TextBox 7">
            <a:extLst>
              <a:ext uri="{FF2B5EF4-FFF2-40B4-BE49-F238E27FC236}">
                <a16:creationId xmlns:a16="http://schemas.microsoft.com/office/drawing/2014/main" id="{81FC0DEF-0422-B299-DBE8-9D1FA0015533}"/>
              </a:ext>
            </a:extLst>
          </p:cNvPr>
          <p:cNvSpPr txBox="1">
            <a:spLocks noChangeArrowheads="1"/>
          </p:cNvSpPr>
          <p:nvPr/>
        </p:nvSpPr>
        <p:spPr bwMode="auto">
          <a:xfrm>
            <a:off x="3479466" y="1160507"/>
            <a:ext cx="4836676" cy="62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排序</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使一串记录，按照其中的</a:t>
            </a:r>
            <a:r>
              <a:rPr lang="zh-CN" altLang="en-US" sz="1200" dirty="0">
                <a:solidFill>
                  <a:srgbClr val="FF0000"/>
                </a:solidFill>
                <a:latin typeface="Alibaba PuHuiTi" pitchFamily="18" charset="-122"/>
                <a:ea typeface="Alibaba PuHuiTi" pitchFamily="18" charset="-122"/>
                <a:cs typeface="Alibaba PuHuiTi" pitchFamily="18" charset="-122"/>
              </a:rPr>
              <a:t>某个或某些关键字</a:t>
            </a:r>
            <a:r>
              <a:rPr lang="zh-CN" altLang="en-US" sz="1200" dirty="0">
                <a:latin typeface="Alibaba PuHuiTi" pitchFamily="18" charset="-122"/>
                <a:ea typeface="Alibaba PuHuiTi" pitchFamily="18" charset="-122"/>
                <a:cs typeface="Alibaba PuHuiTi" pitchFamily="18" charset="-122"/>
              </a:rPr>
              <a:t>的大小递增递减</a:t>
            </a:r>
            <a:endParaRPr lang="en-US" altLang="zh-CN" sz="1200" dirty="0">
              <a:latin typeface="Alibaba PuHuiTi" pitchFamily="18" charset="-122"/>
              <a:ea typeface="Alibaba PuHuiTi" pitchFamily="18" charset="-122"/>
              <a:cs typeface="Alibaba PuHuiTi" pitchFamily="18" charset="-122"/>
            </a:endParaRPr>
          </a:p>
          <a:p>
            <a:pPr fontAlgn="auto">
              <a:lnSpc>
                <a:spcPct val="150000"/>
              </a:lnSpc>
              <a:spcBef>
                <a:spcPts val="0"/>
              </a:spcBef>
              <a:spcAft>
                <a:spcPts val="0"/>
              </a:spcAft>
            </a:pPr>
            <a:r>
              <a:rPr lang="zh-CN" altLang="en-US" sz="1200" dirty="0">
                <a:latin typeface="Alibaba PuHuiTi" pitchFamily="18" charset="-122"/>
                <a:ea typeface="Alibaba PuHuiTi" pitchFamily="18" charset="-122"/>
                <a:cs typeface="Alibaba PuHuiTi" pitchFamily="18" charset="-122"/>
              </a:rPr>
              <a:t>排序算法</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 使记录递增递减的</a:t>
            </a:r>
            <a:r>
              <a:rPr lang="zh-CN" altLang="en-US" sz="1200" dirty="0">
                <a:solidFill>
                  <a:srgbClr val="FF0000"/>
                </a:solidFill>
                <a:latin typeface="Alibaba PuHuiTi" pitchFamily="18" charset="-122"/>
                <a:ea typeface="Alibaba PuHuiTi" pitchFamily="18" charset="-122"/>
                <a:cs typeface="Alibaba PuHuiTi" pitchFamily="18" charset="-122"/>
              </a:rPr>
              <a:t>方法</a:t>
            </a:r>
            <a:endParaRPr lang="en-US" altLang="zh-CN" sz="1200" dirty="0">
              <a:solidFill>
                <a:srgbClr val="FF0000"/>
              </a:solidFill>
              <a:latin typeface="Alibaba PuHuiTi" pitchFamily="18" charset="-122"/>
              <a:ea typeface="Alibaba PuHuiTi" pitchFamily="18" charset="-122"/>
              <a:cs typeface="Alibaba PuHuiTi" pitchFamily="18" charset="-122"/>
            </a:endParaRPr>
          </a:p>
        </p:txBody>
      </p:sp>
      <p:sp>
        <p:nvSpPr>
          <p:cNvPr id="9" name="TextBox 7">
            <a:extLst>
              <a:ext uri="{FF2B5EF4-FFF2-40B4-BE49-F238E27FC236}">
                <a16:creationId xmlns:a16="http://schemas.microsoft.com/office/drawing/2014/main" id="{034301B4-566F-5CB1-45BF-5227AF7BB188}"/>
              </a:ext>
            </a:extLst>
          </p:cNvPr>
          <p:cNvSpPr txBox="1">
            <a:spLocks noChangeArrowheads="1"/>
          </p:cNvSpPr>
          <p:nvPr/>
        </p:nvSpPr>
        <p:spPr bwMode="auto">
          <a:xfrm>
            <a:off x="3099630" y="1896777"/>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en-US" altLang="zh-CN" sz="1400" dirty="0">
                <a:latin typeface="Alibaba PuHuiTi" pitchFamily="18" charset="-122"/>
                <a:ea typeface="Alibaba PuHuiTi" pitchFamily="18" charset="-122"/>
                <a:cs typeface="Alibaba PuHuiTi" pitchFamily="18" charset="-122"/>
              </a:rPr>
              <a:t>2</a:t>
            </a:r>
            <a:r>
              <a:rPr kumimoji="1" lang="zh-CN" altLang="en-US" sz="1400" dirty="0">
                <a:latin typeface="Alibaba PuHuiTi" pitchFamily="18" charset="-122"/>
                <a:ea typeface="Alibaba PuHuiTi" pitchFamily="18" charset="-122"/>
                <a:cs typeface="Alibaba PuHuiTi" pitchFamily="18" charset="-122"/>
              </a:rPr>
              <a:t>、什么是稳定性算法？</a:t>
            </a:r>
            <a:endParaRPr kumimoji="1" lang="en-US" altLang="zh-CN" sz="1400" dirty="0">
              <a:latin typeface="Alibaba PuHuiTi" pitchFamily="18" charset="-122"/>
              <a:ea typeface="Alibaba PuHuiTi" pitchFamily="18" charset="-122"/>
              <a:cs typeface="Alibaba PuHuiTi" pitchFamily="18" charset="-122"/>
            </a:endParaRPr>
          </a:p>
        </p:txBody>
      </p:sp>
      <p:sp>
        <p:nvSpPr>
          <p:cNvPr id="10" name="TextBox 7">
            <a:extLst>
              <a:ext uri="{FF2B5EF4-FFF2-40B4-BE49-F238E27FC236}">
                <a16:creationId xmlns:a16="http://schemas.microsoft.com/office/drawing/2014/main" id="{270D9C69-5F15-7EFF-4845-4A59E750042D}"/>
              </a:ext>
            </a:extLst>
          </p:cNvPr>
          <p:cNvSpPr txBox="1">
            <a:spLocks noChangeArrowheads="1"/>
          </p:cNvSpPr>
          <p:nvPr/>
        </p:nvSpPr>
        <p:spPr bwMode="auto">
          <a:xfrm>
            <a:off x="3479465" y="2180275"/>
            <a:ext cx="5642309" cy="34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lnSpc>
                <a:spcPct val="150000"/>
              </a:lnSpc>
              <a:spcBef>
                <a:spcPts val="0"/>
              </a:spcBef>
              <a:spcAft>
                <a:spcPts val="0"/>
              </a:spcAft>
            </a:pPr>
            <a:r>
              <a:rPr kumimoji="1" lang="zh-CN" altLang="en-US" sz="1200" dirty="0">
                <a:latin typeface="Alibaba PuHuiTi" pitchFamily="18" charset="-122"/>
                <a:ea typeface="Alibaba PuHuiTi" pitchFamily="18" charset="-122"/>
                <a:cs typeface="Alibaba PuHuiTi" pitchFamily="18" charset="-122"/>
              </a:rPr>
              <a:t>具有相同关键字的纪录经过排序后，</a:t>
            </a:r>
            <a:r>
              <a:rPr kumimoji="1" lang="zh-CN" altLang="en-US" sz="1200" dirty="0">
                <a:solidFill>
                  <a:srgbClr val="FF0000"/>
                </a:solidFill>
                <a:latin typeface="Alibaba PuHuiTi" pitchFamily="18" charset="-122"/>
                <a:ea typeface="Alibaba PuHuiTi" pitchFamily="18" charset="-122"/>
                <a:cs typeface="Alibaba PuHuiTi" pitchFamily="18" charset="-122"/>
              </a:rPr>
              <a:t>相对位置保持不变，</a:t>
            </a:r>
            <a:r>
              <a:rPr kumimoji="1" lang="zh-CN" altLang="en-US" sz="1200" dirty="0">
                <a:latin typeface="Alibaba PuHuiTi" pitchFamily="18" charset="-122"/>
                <a:ea typeface="Alibaba PuHuiTi" pitchFamily="18" charset="-122"/>
                <a:cs typeface="Alibaba PuHuiTi" pitchFamily="18" charset="-122"/>
              </a:rPr>
              <a:t>这样的算法是稳定性算法</a:t>
            </a:r>
          </a:p>
        </p:txBody>
      </p:sp>
      <p:sp>
        <p:nvSpPr>
          <p:cNvPr id="12" name="TextBox 7">
            <a:extLst>
              <a:ext uri="{FF2B5EF4-FFF2-40B4-BE49-F238E27FC236}">
                <a16:creationId xmlns:a16="http://schemas.microsoft.com/office/drawing/2014/main" id="{A97E8039-537F-770D-25C6-99458D4DB4FB}"/>
              </a:ext>
            </a:extLst>
          </p:cNvPr>
          <p:cNvSpPr txBox="1">
            <a:spLocks noChangeArrowheads="1"/>
          </p:cNvSpPr>
          <p:nvPr/>
        </p:nvSpPr>
        <p:spPr bwMode="auto">
          <a:xfrm>
            <a:off x="3111966" y="2892266"/>
            <a:ext cx="52895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en-US" altLang="zh-CN" sz="1400" dirty="0">
                <a:latin typeface="Alibaba PuHuiTi" pitchFamily="18" charset="-122"/>
                <a:ea typeface="Alibaba PuHuiTi" pitchFamily="18" charset="-122"/>
                <a:cs typeface="Alibaba PuHuiTi" pitchFamily="18" charset="-122"/>
              </a:rPr>
              <a:t>3</a:t>
            </a:r>
            <a:r>
              <a:rPr kumimoji="1" lang="zh-CN" altLang="en-US" sz="1400" dirty="0">
                <a:latin typeface="Alibaba PuHuiTi" pitchFamily="18" charset="-122"/>
                <a:ea typeface="Alibaba PuHuiTi" pitchFamily="18" charset="-122"/>
                <a:cs typeface="Alibaba PuHuiTi" pitchFamily="18" charset="-122"/>
              </a:rPr>
              <a:t>、稳定性算法和不稳定算法举例</a:t>
            </a:r>
            <a:endParaRPr kumimoji="1" lang="en-US" altLang="zh-CN" sz="1400" dirty="0">
              <a:latin typeface="Alibaba PuHuiTi" pitchFamily="18" charset="-122"/>
              <a:ea typeface="Alibaba PuHuiTi" pitchFamily="18" charset="-122"/>
              <a:cs typeface="Alibaba PuHuiTi"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6"/>
                                        </p:tgtEl>
                                        <p:attrNameLst>
                                          <p:attrName>style.visibility</p:attrName>
                                        </p:attrNameLst>
                                      </p:cBhvr>
                                      <p:to>
                                        <p:strVal val="visible"/>
                                      </p:to>
                                    </p:set>
                                    <p:anim calcmode="lin" valueType="num">
                                      <p:cBhvr additive="base">
                                        <p:cTn id="19" dur="500" fill="hold"/>
                                        <p:tgtEl>
                                          <p:spTgt spid="25606"/>
                                        </p:tgtEl>
                                        <p:attrNameLst>
                                          <p:attrName>ppt_x</p:attrName>
                                        </p:attrNameLst>
                                      </p:cBhvr>
                                      <p:tavLst>
                                        <p:tav tm="0">
                                          <p:val>
                                            <p:strVal val="#ppt_x"/>
                                          </p:val>
                                        </p:tav>
                                        <p:tav tm="100000">
                                          <p:val>
                                            <p:strVal val="#ppt_x"/>
                                          </p:val>
                                        </p:tav>
                                      </p:tavLst>
                                    </p:anim>
                                    <p:anim calcmode="lin" valueType="num">
                                      <p:cBhvr additive="base">
                                        <p:cTn id="20" dur="500" fill="hold"/>
                                        <p:tgtEl>
                                          <p:spTgt spid="256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Alibaba PuHuiTi" pitchFamily="18" charset="-122"/>
                <a:ea typeface="Alibaba PuHuiTi" pitchFamily="18" charset="-122"/>
                <a:cs typeface="Alibaba PuHuiTi" pitchFamily="18"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Alibaba PuHuiTi" pitchFamily="18" charset="-122"/>
                <a:ea typeface="Alibaba PuHuiTi" pitchFamily="18" charset="-122"/>
                <a:cs typeface="Alibaba PuHuiTi" pitchFamily="18"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Alibaba PuHuiTi" pitchFamily="18" charset="-122"/>
                <a:ea typeface="Alibaba PuHuiTi" pitchFamily="18" charset="-122"/>
                <a:cs typeface="Alibaba PuHuiTi" pitchFamily="18" charset="-122"/>
              </a:rPr>
              <a:t>录</a:t>
            </a:r>
          </a:p>
        </p:txBody>
      </p:sp>
      <p:sp>
        <p:nvSpPr>
          <p:cNvPr id="8196" name="TextBox 9"/>
          <p:cNvSpPr txBox="1">
            <a:spLocks noChangeArrowheads="1"/>
          </p:cNvSpPr>
          <p:nvPr/>
        </p:nvSpPr>
        <p:spPr bwMode="auto">
          <a:xfrm>
            <a:off x="3707904" y="1403186"/>
            <a:ext cx="4319588" cy="218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Alibaba PuHuiTi" pitchFamily="18" charset="-122"/>
                <a:ea typeface="Alibaba PuHuiTi" pitchFamily="18" charset="-122"/>
                <a:cs typeface="Alibaba PuHuiTi" pitchFamily="18" charset="-122"/>
              </a:rPr>
              <a:t>排序算法的稳定性</a:t>
            </a:r>
            <a:endParaRPr lang="en-US" altLang="zh-CN" sz="1400" dirty="0">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Alibaba PuHuiTi" pitchFamily="18" charset="-122"/>
                <a:ea typeface="Alibaba PuHuiTi" pitchFamily="18" charset="-122"/>
                <a:cs typeface="Alibaba PuHuiTi" pitchFamily="18" charset="-122"/>
              </a:rPr>
              <a:t>冒泡排序</a:t>
            </a:r>
            <a:endParaRPr lang="en-US" altLang="zh-CN" sz="1400" dirty="0">
              <a:solidFill>
                <a:srgbClr val="FF0000"/>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选择排序</a:t>
            </a:r>
            <a:endParaRPr lang="en-US" altLang="zh-CN" sz="1400" dirty="0">
              <a:solidFill>
                <a:srgbClr val="262626"/>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插入排序</a:t>
            </a:r>
            <a:endParaRPr lang="en-US" altLang="zh-CN" sz="1400" dirty="0">
              <a:solidFill>
                <a:srgbClr val="262626"/>
              </a:solidFill>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Alibaba PuHuiTi" pitchFamily="18" charset="-122"/>
                <a:ea typeface="Alibaba PuHuiTi" pitchFamily="18" charset="-122"/>
                <a:cs typeface="Alibaba PuHuiTi" pitchFamily="18" charset="-122"/>
              </a:rPr>
              <a:t>快速排序</a:t>
            </a:r>
            <a:endParaRPr lang="en-US" altLang="zh-CN" sz="1400" dirty="0">
              <a:solidFill>
                <a:srgbClr val="262626"/>
              </a:solidFill>
              <a:latin typeface="Alibaba PuHuiTi" pitchFamily="18" charset="-122"/>
              <a:ea typeface="Alibaba PuHuiTi" pitchFamily="18" charset="-122"/>
              <a:cs typeface="Alibaba PuHuiTi" pitchFamily="18"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Alibaba PuHuiTi" pitchFamily="18" charset="-122"/>
                <a:ea typeface="Alibaba PuHuiTi" pitchFamily="18" charset="-122"/>
                <a:cs typeface="Alibaba PuHuiTi" pitchFamily="18" charset="-122"/>
                <a:sym typeface="+mn-ea"/>
              </a:rPr>
              <a:t>目标</a:t>
            </a:r>
            <a:endParaRPr lang="zh-TW" altLang="zh-CN" sz="3200" b="1">
              <a:solidFill>
                <a:srgbClr val="262626"/>
              </a:solidFill>
              <a:latin typeface="Alibaba PuHuiTi" pitchFamily="18" charset="-122"/>
              <a:ea typeface="Alibaba PuHuiTi" pitchFamily="18" charset="-122"/>
              <a:cs typeface="Alibaba PuHuiTi" pitchFamily="18"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libaba PuHuiTi" pitchFamily="18" charset="-122"/>
              <a:ea typeface="Alibaba PuHuiTi" pitchFamily="18" charset="-122"/>
              <a:cs typeface="Alibaba PuHuiTi" pitchFamily="18" charset="-122"/>
            </a:endParaRPr>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Alibaba PuHuiTi" pitchFamily="18" charset="-122"/>
                <a:ea typeface="Alibaba PuHuiTi" pitchFamily="18" charset="-122"/>
                <a:cs typeface="Alibaba PuHuiTi" pitchFamily="18" charset="-122"/>
                <a:sym typeface="+mn-ea"/>
              </a:rPr>
              <a:t>TARGET</a:t>
            </a:r>
            <a:endParaRPr lang="zh-TW" altLang="zh-CN" sz="2400" b="1" kern="0" dirty="0">
              <a:solidFill>
                <a:srgbClr val="FF0000"/>
              </a:solidFill>
              <a:latin typeface="Alibaba PuHuiTi" pitchFamily="18" charset="-122"/>
              <a:ea typeface="Alibaba PuHuiTi" pitchFamily="18" charset="-122"/>
              <a:cs typeface="Alibaba PuHuiTi" pitchFamily="18" charset="-122"/>
              <a:sym typeface="+mn-ea"/>
            </a:endParaRPr>
          </a:p>
        </p:txBody>
      </p:sp>
      <p:sp>
        <p:nvSpPr>
          <p:cNvPr id="2" name="矩形 1"/>
          <p:cNvSpPr/>
          <p:nvPr/>
        </p:nvSpPr>
        <p:spPr>
          <a:xfrm>
            <a:off x="3959225" y="2062622"/>
            <a:ext cx="2773516"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Alibaba PuHuiTi" pitchFamily="18" charset="-122"/>
                <a:ea typeface="Alibaba PuHuiTi" pitchFamily="18" charset="-122"/>
                <a:cs typeface="Alibaba PuHuiTi" pitchFamily="18" charset="-122"/>
              </a:rPr>
              <a:t> 能够代码实现冒泡排序</a:t>
            </a:r>
            <a:endParaRPr lang="en-US" altLang="zh-CN" dirty="0">
              <a:latin typeface="Alibaba PuHuiTi" pitchFamily="18" charset="-122"/>
              <a:ea typeface="Alibaba PuHuiTi" pitchFamily="18" charset="-122"/>
              <a:cs typeface="Alibaba PuHuiTi" pitchFamily="18"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0.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1.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2.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3.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4.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5.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2.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3.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4.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5.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6.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7.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8.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9.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4647</TotalTime>
  <Words>3696</Words>
  <Application>Microsoft Macintosh PowerPoint</Application>
  <PresentationFormat>全屏显示(16:9)</PresentationFormat>
  <Paragraphs>549</Paragraphs>
  <Slides>53</Slides>
  <Notes>1</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53</vt:i4>
      </vt:variant>
    </vt:vector>
  </HeadingPairs>
  <TitlesOfParts>
    <vt:vector size="65" baseType="lpstr">
      <vt:lpstr>黑体</vt:lpstr>
      <vt:lpstr>微软雅黑</vt:lpstr>
      <vt:lpstr>Alibaba PuHuiTi</vt:lpstr>
      <vt:lpstr>Arial</vt:lpstr>
      <vt:lpstr>Calibri</vt:lpstr>
      <vt:lpstr>Cambria Math</vt:lpstr>
      <vt:lpstr>Segoe UI</vt:lpstr>
      <vt:lpstr>Wingdings</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Microsoft Office User</cp:lastModifiedBy>
  <cp:revision>1344</cp:revision>
  <dcterms:created xsi:type="dcterms:W3CDTF">2020-02-06T12:32:00Z</dcterms:created>
  <dcterms:modified xsi:type="dcterms:W3CDTF">2023-08-22T06:20:53Z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5AC6550ACC3F4110AF80FF01EB11DF91</vt:lpwstr>
  </property>
</Properties>
</file>